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387"/>
  </p:normalViewPr>
  <p:slideViewPr>
    <p:cSldViewPr snapToGrid="0" snapToObjects="1">
      <p:cViewPr varScale="1">
        <p:scale>
          <a:sx n="63" d="100"/>
          <a:sy n="63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6372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8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C5902A-FB83-8643-986E-BBBE1C1AA3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E7A1EA-ECED-0F41-9283-5EA59442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3849"/>
            <a:ext cx="7772400" cy="2711601"/>
          </a:xfrm>
        </p:spPr>
        <p:txBody>
          <a:bodyPr>
            <a:noAutofit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dirty="0" smtClean="0"/>
              <a:t>CURRENT STATUS OF </a:t>
            </a:r>
            <a:r>
              <a:rPr lang="en-US" b="1" dirty="0" smtClean="0"/>
              <a:t>INDONESIA</a:t>
            </a:r>
            <a:r>
              <a:rPr lang="id-ID" b="1" dirty="0" smtClean="0"/>
              <a:t>N EFFORT IN COMBATING ILLEGAL WILDLIFE TRADE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1481" y="5599309"/>
            <a:ext cx="5826719" cy="432298"/>
          </a:xfrm>
        </p:spPr>
        <p:txBody>
          <a:bodyPr>
            <a:normAutofit/>
          </a:bodyPr>
          <a:lstStyle/>
          <a:p>
            <a:r>
              <a:rPr lang="id-ID" sz="2000" dirty="0" smtClean="0"/>
              <a:t>Jakarta June 22</a:t>
            </a:r>
            <a:r>
              <a:rPr lang="en-US" sz="2000" dirty="0" smtClean="0">
                <a:solidFill>
                  <a:schemeClr val="tx1"/>
                </a:solidFill>
              </a:rPr>
              <a:t>, 2016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776" y="448243"/>
            <a:ext cx="5791199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SIGNIFICANT ENFORCEMENT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28" y="1766063"/>
            <a:ext cx="4894723" cy="2599765"/>
          </a:xfrm>
        </p:spPr>
        <p:txBody>
          <a:bodyPr>
            <a:noAutofit/>
          </a:bodyPr>
          <a:lstStyle/>
          <a:p>
            <a:pPr algn="just"/>
            <a:r>
              <a:rPr lang="id-ID" dirty="0" err="1" smtClean="0"/>
              <a:t>Skin</a:t>
            </a:r>
            <a:r>
              <a:rPr lang="id-ID" dirty="0" smtClean="0"/>
              <a:t> </a:t>
            </a:r>
            <a:r>
              <a:rPr lang="id-ID" dirty="0" err="1"/>
              <a:t>Tiger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parts</a:t>
            </a:r>
            <a:r>
              <a:rPr lang="id-ID" dirty="0"/>
              <a:t> (</a:t>
            </a:r>
            <a:r>
              <a:rPr lang="en-US" i="1" dirty="0" err="1"/>
              <a:t>Panthera</a:t>
            </a:r>
            <a:r>
              <a:rPr lang="en-US" i="1" dirty="0"/>
              <a:t> </a:t>
            </a:r>
            <a:r>
              <a:rPr lang="en-US" i="1" dirty="0" err="1"/>
              <a:t>tigris</a:t>
            </a:r>
            <a:r>
              <a:rPr lang="en-US" i="1" dirty="0"/>
              <a:t> </a:t>
            </a:r>
            <a:r>
              <a:rPr lang="en-US" i="1" dirty="0" err="1"/>
              <a:t>sumatrae</a:t>
            </a:r>
            <a:r>
              <a:rPr lang="en-US" dirty="0"/>
              <a:t>) was seizure in Aceh Province by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/>
              <a:t>Leuser</a:t>
            </a:r>
            <a:r>
              <a:rPr lang="en-US" dirty="0"/>
              <a:t> National Park, Aceh </a:t>
            </a:r>
            <a:r>
              <a:rPr lang="en-US" dirty="0" err="1"/>
              <a:t>Tamiang</a:t>
            </a:r>
            <a:r>
              <a:rPr lang="en-US" dirty="0"/>
              <a:t> Police Agency and WCS </a:t>
            </a:r>
            <a:r>
              <a:rPr lang="en-US" dirty="0" smtClean="0"/>
              <a:t>WCS </a:t>
            </a:r>
          </a:p>
          <a:p>
            <a:pPr algn="just"/>
            <a:r>
              <a:rPr lang="en-US" dirty="0" smtClean="0"/>
              <a:t>Two </a:t>
            </a:r>
            <a:r>
              <a:rPr lang="en-US" dirty="0"/>
              <a:t>suspects were arrested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local </a:t>
            </a:r>
            <a:r>
              <a:rPr lang="en-US" dirty="0"/>
              <a:t>forestry officers who involved in the illegal trade syndicate </a:t>
            </a:r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 b="-49555"/>
          <a:stretch/>
        </p:blipFill>
        <p:spPr>
          <a:xfrm>
            <a:off x="4389710" y="4680000"/>
            <a:ext cx="4370400" cy="294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1" y="4244926"/>
            <a:ext cx="3645003" cy="2406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1" y="1568838"/>
            <a:ext cx="3657600" cy="24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48243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094" y="1541927"/>
            <a:ext cx="7395881" cy="4392705"/>
          </a:xfrm>
        </p:spPr>
        <p:txBody>
          <a:bodyPr>
            <a:noAutofit/>
          </a:bodyPr>
          <a:lstStyle/>
          <a:p>
            <a:pPr marL="546100" indent="-546100"/>
            <a:r>
              <a:rPr lang="id-ID" dirty="0" err="1"/>
              <a:t>Dificulties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optimize</a:t>
            </a:r>
            <a:r>
              <a:rPr lang="id-ID" dirty="0"/>
              <a:t> ASEAN-WEN National </a:t>
            </a:r>
            <a:r>
              <a:rPr lang="id-ID" dirty="0" err="1"/>
              <a:t>Task</a:t>
            </a:r>
            <a:r>
              <a:rPr lang="id-ID" dirty="0"/>
              <a:t> </a:t>
            </a:r>
            <a:r>
              <a:rPr lang="id-ID" dirty="0" err="1"/>
              <a:t>Force</a:t>
            </a:r>
            <a:r>
              <a:rPr lang="id-ID" dirty="0"/>
              <a:t> in Indonesia in order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combat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crime</a:t>
            </a:r>
            <a:r>
              <a:rPr lang="en-US" dirty="0"/>
              <a:t> </a:t>
            </a:r>
            <a:endParaRPr lang="en-US" dirty="0" smtClean="0"/>
          </a:p>
          <a:p>
            <a:pPr marL="546100" indent="-546100"/>
            <a:r>
              <a:rPr lang="id-ID" dirty="0" err="1"/>
              <a:t>Forestry</a:t>
            </a:r>
            <a:r>
              <a:rPr lang="id-ID" dirty="0"/>
              <a:t> </a:t>
            </a:r>
            <a:r>
              <a:rPr lang="id-ID" dirty="0" err="1"/>
              <a:t>officer</a:t>
            </a:r>
            <a:r>
              <a:rPr lang="id-ID" dirty="0"/>
              <a:t> (</a:t>
            </a:r>
            <a:r>
              <a:rPr lang="id-ID" dirty="0" err="1"/>
              <a:t>Forest</a:t>
            </a:r>
            <a:r>
              <a:rPr lang="id-ID" dirty="0"/>
              <a:t> </a:t>
            </a:r>
            <a:r>
              <a:rPr lang="id-ID" dirty="0" err="1"/>
              <a:t>Ranger</a:t>
            </a:r>
            <a:r>
              <a:rPr lang="id-ID" dirty="0"/>
              <a:t>) has </a:t>
            </a:r>
            <a:r>
              <a:rPr lang="id-ID" dirty="0" err="1"/>
              <a:t>limited</a:t>
            </a:r>
            <a:r>
              <a:rPr lang="id-ID" dirty="0"/>
              <a:t> </a:t>
            </a:r>
            <a:r>
              <a:rPr lang="id-ID" dirty="0" err="1"/>
              <a:t>authority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do</a:t>
            </a:r>
            <a:r>
              <a:rPr lang="id-ID" dirty="0"/>
              <a:t> </a:t>
            </a:r>
            <a:r>
              <a:rPr lang="id-ID" dirty="0" err="1"/>
              <a:t>inspection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sea</a:t>
            </a:r>
            <a:r>
              <a:rPr lang="id-ID" dirty="0"/>
              <a:t> </a:t>
            </a:r>
            <a:r>
              <a:rPr lang="id-ID" dirty="0" err="1"/>
              <a:t>port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airport</a:t>
            </a:r>
            <a:r>
              <a:rPr lang="id-ID" dirty="0"/>
              <a:t> (CIQ </a:t>
            </a:r>
            <a:r>
              <a:rPr lang="id-ID" dirty="0" smtClean="0"/>
              <a:t>area)</a:t>
            </a:r>
            <a:r>
              <a:rPr lang="en-US" dirty="0" smtClean="0"/>
              <a:t> </a:t>
            </a:r>
          </a:p>
          <a:p>
            <a:pPr marL="546100" indent="-546100"/>
            <a:r>
              <a:rPr lang="id-ID" dirty="0" err="1" smtClean="0"/>
              <a:t>Establish</a:t>
            </a:r>
            <a:r>
              <a:rPr lang="id-ID" dirty="0" smtClean="0"/>
              <a:t> </a:t>
            </a:r>
            <a:r>
              <a:rPr lang="id-ID" dirty="0" err="1" smtClean="0"/>
              <a:t>agreement</a:t>
            </a:r>
            <a:r>
              <a:rPr lang="id-ID" dirty="0" smtClean="0"/>
              <a:t> </a:t>
            </a:r>
            <a:r>
              <a:rPr lang="id-ID" dirty="0" err="1" smtClean="0"/>
              <a:t>among</a:t>
            </a:r>
            <a:r>
              <a:rPr lang="id-ID" dirty="0" smtClean="0"/>
              <a:t> </a:t>
            </a:r>
            <a:r>
              <a:rPr lang="id-ID" dirty="0" err="1" smtClean="0"/>
              <a:t>law</a:t>
            </a:r>
            <a:r>
              <a:rPr lang="id-ID" dirty="0" smtClean="0"/>
              <a:t> </a:t>
            </a:r>
            <a:r>
              <a:rPr lang="id-ID" dirty="0" err="1" smtClean="0"/>
              <a:t>enforcement</a:t>
            </a:r>
            <a:r>
              <a:rPr lang="id-ID" dirty="0" smtClean="0"/>
              <a:t> </a:t>
            </a:r>
            <a:r>
              <a:rPr lang="id-ID" dirty="0" err="1" smtClean="0"/>
              <a:t>authorities</a:t>
            </a:r>
            <a:r>
              <a:rPr lang="id-ID" dirty="0" smtClean="0"/>
              <a:t> </a:t>
            </a:r>
            <a:r>
              <a:rPr lang="id-ID" dirty="0" err="1" smtClean="0"/>
              <a:t>to</a:t>
            </a:r>
            <a:r>
              <a:rPr lang="id-ID" dirty="0" smtClean="0"/>
              <a:t> </a:t>
            </a:r>
            <a:r>
              <a:rPr lang="id-ID" dirty="0" err="1" smtClean="0"/>
              <a:t>include</a:t>
            </a:r>
            <a:r>
              <a:rPr lang="id-ID" dirty="0" smtClean="0"/>
              <a:t> </a:t>
            </a:r>
            <a:r>
              <a:rPr lang="id-ID" dirty="0" err="1" smtClean="0"/>
              <a:t>illegal</a:t>
            </a:r>
            <a:r>
              <a:rPr lang="id-ID" dirty="0" smtClean="0"/>
              <a:t> </a:t>
            </a:r>
            <a:r>
              <a:rPr lang="id-ID" dirty="0" err="1" smtClean="0"/>
              <a:t>wildlife</a:t>
            </a:r>
            <a:r>
              <a:rPr lang="id-ID" dirty="0"/>
              <a:t> </a:t>
            </a:r>
            <a:r>
              <a:rPr lang="id-ID" dirty="0" err="1" smtClean="0"/>
              <a:t>trade</a:t>
            </a:r>
            <a:r>
              <a:rPr lang="id-ID" dirty="0" smtClean="0"/>
              <a:t> as </a:t>
            </a:r>
            <a:r>
              <a:rPr lang="id-ID" dirty="0" err="1" smtClean="0"/>
              <a:t>an</a:t>
            </a:r>
            <a:r>
              <a:rPr lang="id-ID" dirty="0" smtClean="0"/>
              <a:t> </a:t>
            </a:r>
            <a:r>
              <a:rPr lang="id-ID" dirty="0" err="1" smtClean="0"/>
              <a:t>extraordinary</a:t>
            </a:r>
            <a:r>
              <a:rPr lang="id-ID" dirty="0" smtClean="0"/>
              <a:t> </a:t>
            </a:r>
            <a:r>
              <a:rPr lang="id-ID" dirty="0" err="1" smtClean="0"/>
              <a:t>crime</a:t>
            </a:r>
            <a:r>
              <a:rPr lang="id-ID" dirty="0" smtClean="0"/>
              <a:t> </a:t>
            </a:r>
          </a:p>
          <a:p>
            <a:pPr marL="546100" indent="-546100"/>
            <a:r>
              <a:rPr lang="id-ID" dirty="0"/>
              <a:t>Online </a:t>
            </a:r>
            <a:r>
              <a:rPr lang="id-ID" dirty="0" err="1"/>
              <a:t>selling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protected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species</a:t>
            </a:r>
            <a:r>
              <a:rPr lang="id-ID" dirty="0"/>
              <a:t> </a:t>
            </a:r>
            <a:r>
              <a:rPr lang="id-ID" dirty="0" err="1"/>
              <a:t>is</a:t>
            </a:r>
            <a:r>
              <a:rPr lang="id-ID" dirty="0"/>
              <a:t> </a:t>
            </a:r>
            <a:r>
              <a:rPr lang="id-ID" dirty="0" err="1"/>
              <a:t>increasing</a:t>
            </a:r>
            <a:r>
              <a:rPr lang="id-ID" dirty="0"/>
              <a:t> in </a:t>
            </a:r>
            <a:r>
              <a:rPr lang="id-ID" dirty="0" err="1"/>
              <a:t>which</a:t>
            </a:r>
            <a:r>
              <a:rPr lang="id-ID" dirty="0"/>
              <a:t> </a:t>
            </a:r>
            <a:r>
              <a:rPr lang="id-ID" dirty="0" err="1"/>
              <a:t>involves</a:t>
            </a:r>
            <a:r>
              <a:rPr lang="id-ID" dirty="0"/>
              <a:t> </a:t>
            </a:r>
            <a:r>
              <a:rPr lang="id-ID" dirty="0" err="1"/>
              <a:t>transnational</a:t>
            </a:r>
            <a:r>
              <a:rPr lang="id-ID" dirty="0"/>
              <a:t> </a:t>
            </a:r>
            <a:r>
              <a:rPr lang="id-ID" dirty="0" err="1"/>
              <a:t>network</a:t>
            </a:r>
            <a:r>
              <a:rPr lang="id-ID" dirty="0"/>
              <a:t>/ </a:t>
            </a:r>
            <a:r>
              <a:rPr lang="id-ID" dirty="0" err="1"/>
              <a:t>syndicate</a:t>
            </a:r>
            <a:r>
              <a:rPr lang="id-ID" dirty="0"/>
              <a:t> </a:t>
            </a:r>
            <a:r>
              <a:rPr lang="id-ID" dirty="0" err="1"/>
              <a:t>causes</a:t>
            </a:r>
            <a:r>
              <a:rPr lang="id-ID" dirty="0"/>
              <a:t> </a:t>
            </a:r>
            <a:r>
              <a:rPr lang="id-ID" dirty="0" err="1"/>
              <a:t>difficulties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be</a:t>
            </a:r>
            <a:r>
              <a:rPr lang="id-ID" dirty="0"/>
              <a:t> </a:t>
            </a:r>
            <a:r>
              <a:rPr lang="id-ID" dirty="0" err="1"/>
              <a:t>traced</a:t>
            </a:r>
            <a:r>
              <a:rPr lang="en-US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099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73746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RECOMMENDATIONS AND FUTURE PLANS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59863"/>
            <a:ext cx="7781361" cy="5002290"/>
          </a:xfrm>
        </p:spPr>
        <p:txBody>
          <a:bodyPr>
            <a:noAutofit/>
          </a:bodyPr>
          <a:lstStyle/>
          <a:p>
            <a:pPr lvl="0"/>
            <a:r>
              <a:rPr lang="id-ID" dirty="0" err="1"/>
              <a:t>Coordination</a:t>
            </a:r>
            <a:r>
              <a:rPr lang="id-ID" dirty="0"/>
              <a:t> </a:t>
            </a:r>
            <a:r>
              <a:rPr lang="id-ID" dirty="0" err="1"/>
              <a:t>strengthening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national</a:t>
            </a:r>
            <a:r>
              <a:rPr lang="id-ID" dirty="0"/>
              <a:t> level </a:t>
            </a:r>
            <a:r>
              <a:rPr lang="id-ID" dirty="0" err="1" smtClean="0"/>
              <a:t>among</a:t>
            </a:r>
            <a:r>
              <a:rPr lang="id-ID" dirty="0" smtClean="0"/>
              <a:t> </a:t>
            </a:r>
            <a:r>
              <a:rPr lang="id-ID" dirty="0" err="1" smtClean="0"/>
              <a:t>MoEF</a:t>
            </a:r>
            <a:r>
              <a:rPr lang="id-ID" dirty="0" smtClean="0"/>
              <a:t>, </a:t>
            </a:r>
            <a:r>
              <a:rPr lang="id-ID" dirty="0" err="1" smtClean="0"/>
              <a:t>Police</a:t>
            </a:r>
            <a:r>
              <a:rPr lang="id-ID" dirty="0"/>
              <a:t>, </a:t>
            </a:r>
            <a:r>
              <a:rPr lang="id-ID" dirty="0" err="1"/>
              <a:t>Customs</a:t>
            </a:r>
            <a:r>
              <a:rPr lang="id-ID" dirty="0"/>
              <a:t>, </a:t>
            </a:r>
            <a:r>
              <a:rPr lang="id-ID" dirty="0" err="1"/>
              <a:t>Quarantine</a:t>
            </a:r>
            <a:r>
              <a:rPr lang="id-ID" dirty="0"/>
              <a:t>, </a:t>
            </a:r>
            <a:r>
              <a:rPr lang="id-ID" dirty="0" err="1" smtClean="0"/>
              <a:t>Prosecutors</a:t>
            </a:r>
            <a:r>
              <a:rPr lang="id-ID" dirty="0" smtClean="0"/>
              <a:t>,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/>
              <a:t>Courts</a:t>
            </a:r>
            <a:r>
              <a:rPr lang="id-ID" dirty="0"/>
              <a:t> </a:t>
            </a:r>
            <a:r>
              <a:rPr lang="id-ID" dirty="0" err="1"/>
              <a:t>through</a:t>
            </a:r>
            <a:r>
              <a:rPr lang="id-ID" dirty="0"/>
              <a:t> </a:t>
            </a:r>
            <a:r>
              <a:rPr lang="id-ID" dirty="0" smtClean="0"/>
              <a:t>formal </a:t>
            </a:r>
            <a:r>
              <a:rPr lang="id-ID" dirty="0" err="1" smtClean="0"/>
              <a:t>cooperation</a:t>
            </a:r>
            <a:r>
              <a:rPr lang="id-ID" dirty="0" smtClean="0"/>
              <a:t>. </a:t>
            </a:r>
          </a:p>
          <a:p>
            <a:pPr lvl="0"/>
            <a:r>
              <a:rPr lang="id-ID" dirty="0" err="1" smtClean="0"/>
              <a:t>Establish</a:t>
            </a:r>
            <a:r>
              <a:rPr lang="id-ID" dirty="0" smtClean="0"/>
              <a:t> </a:t>
            </a:r>
            <a:r>
              <a:rPr lang="id-ID" dirty="0" err="1"/>
              <a:t>joint</a:t>
            </a:r>
            <a:r>
              <a:rPr lang="id-ID" dirty="0"/>
              <a:t> </a:t>
            </a:r>
            <a:r>
              <a:rPr lang="id-ID" dirty="0" err="1"/>
              <a:t>intelligence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joint</a:t>
            </a:r>
            <a:r>
              <a:rPr lang="id-ID" dirty="0"/>
              <a:t> </a:t>
            </a:r>
            <a:r>
              <a:rPr lang="id-ID" dirty="0" err="1"/>
              <a:t>partol</a:t>
            </a:r>
            <a:r>
              <a:rPr lang="id-ID" dirty="0"/>
              <a:t> </a:t>
            </a:r>
            <a:r>
              <a:rPr lang="id-ID" dirty="0" err="1"/>
              <a:t>among</a:t>
            </a:r>
            <a:r>
              <a:rPr lang="id-ID" dirty="0"/>
              <a:t> </a:t>
            </a:r>
            <a:r>
              <a:rPr lang="id-ID" dirty="0" err="1"/>
              <a:t>bordering</a:t>
            </a:r>
            <a:r>
              <a:rPr lang="id-ID" dirty="0"/>
              <a:t> </a:t>
            </a:r>
            <a:r>
              <a:rPr lang="id-ID" dirty="0" err="1"/>
              <a:t>countries</a:t>
            </a:r>
            <a:r>
              <a:rPr lang="id-ID" dirty="0"/>
              <a:t>;</a:t>
            </a:r>
            <a:endParaRPr lang="en-US" dirty="0"/>
          </a:p>
          <a:p>
            <a:pPr lvl="0"/>
            <a:r>
              <a:rPr lang="id-ID" dirty="0" err="1"/>
              <a:t>Syncronizing</a:t>
            </a:r>
            <a:r>
              <a:rPr lang="id-ID" dirty="0"/>
              <a:t> regional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trade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information</a:t>
            </a:r>
            <a:r>
              <a:rPr lang="id-ID" dirty="0"/>
              <a:t> </a:t>
            </a:r>
            <a:r>
              <a:rPr lang="id-ID" dirty="0" err="1"/>
              <a:t>sharing</a:t>
            </a:r>
            <a:r>
              <a:rPr lang="id-ID" dirty="0"/>
              <a:t>  </a:t>
            </a:r>
            <a:r>
              <a:rPr lang="id-ID" dirty="0" err="1"/>
              <a:t>system</a:t>
            </a:r>
            <a:r>
              <a:rPr lang="id-ID" dirty="0"/>
              <a:t> </a:t>
            </a:r>
            <a:r>
              <a:rPr lang="id-ID" dirty="0" err="1"/>
              <a:t>among</a:t>
            </a:r>
            <a:r>
              <a:rPr lang="id-ID" dirty="0"/>
              <a:t> ASEAN </a:t>
            </a:r>
            <a:r>
              <a:rPr lang="id-ID" dirty="0" err="1"/>
              <a:t>countries</a:t>
            </a:r>
            <a:r>
              <a:rPr lang="id-ID" dirty="0"/>
              <a:t>;</a:t>
            </a:r>
            <a:endParaRPr lang="en-US" dirty="0"/>
          </a:p>
          <a:p>
            <a:pPr lvl="0"/>
            <a:r>
              <a:rPr lang="id-ID" dirty="0" err="1"/>
              <a:t>Technical</a:t>
            </a:r>
            <a:r>
              <a:rPr lang="id-ID" dirty="0"/>
              <a:t> </a:t>
            </a:r>
            <a:r>
              <a:rPr lang="id-ID" dirty="0" err="1"/>
              <a:t>assistance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join</a:t>
            </a:r>
            <a:r>
              <a:rPr lang="id-ID" dirty="0"/>
              <a:t> </a:t>
            </a:r>
            <a:r>
              <a:rPr lang="id-ID" dirty="0" err="1"/>
              <a:t>capacity</a:t>
            </a:r>
            <a:r>
              <a:rPr lang="id-ID" dirty="0"/>
              <a:t> </a:t>
            </a:r>
            <a:r>
              <a:rPr lang="id-ID" dirty="0" err="1"/>
              <a:t>building</a:t>
            </a:r>
            <a:r>
              <a:rPr lang="id-ID" dirty="0"/>
              <a:t> program in </a:t>
            </a:r>
            <a:r>
              <a:rPr lang="id-ID" dirty="0" err="1"/>
              <a:t>combatting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crime</a:t>
            </a:r>
            <a:r>
              <a:rPr lang="id-ID" dirty="0"/>
              <a:t> </a:t>
            </a:r>
            <a:r>
              <a:rPr lang="id-ID" dirty="0" err="1"/>
              <a:t>among</a:t>
            </a:r>
            <a:r>
              <a:rPr lang="id-ID" dirty="0"/>
              <a:t> ASEAN </a:t>
            </a:r>
            <a:r>
              <a:rPr lang="id-ID" dirty="0" err="1"/>
              <a:t>countries</a:t>
            </a:r>
            <a:r>
              <a:rPr lang="id-ID" dirty="0" smtClean="0"/>
              <a:t>; </a:t>
            </a:r>
            <a:r>
              <a:rPr lang="id-ID" dirty="0" err="1" smtClean="0"/>
              <a:t>and</a:t>
            </a:r>
            <a:endParaRPr lang="en-US" dirty="0"/>
          </a:p>
          <a:p>
            <a:r>
              <a:rPr lang="id-ID" dirty="0" err="1"/>
              <a:t>Construction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 </a:t>
            </a:r>
            <a:r>
              <a:rPr lang="id-ID" dirty="0" err="1"/>
              <a:t>law</a:t>
            </a:r>
            <a:r>
              <a:rPr lang="id-ID" dirty="0"/>
              <a:t> </a:t>
            </a:r>
            <a:r>
              <a:rPr lang="id-ID" dirty="0" err="1"/>
              <a:t>enforcement</a:t>
            </a:r>
            <a:r>
              <a:rPr lang="id-ID" dirty="0"/>
              <a:t> </a:t>
            </a:r>
            <a:r>
              <a:rPr lang="id-ID" dirty="0" err="1"/>
              <a:t>system</a:t>
            </a:r>
            <a:r>
              <a:rPr lang="id-ID" dirty="0"/>
              <a:t> </a:t>
            </a:r>
            <a:r>
              <a:rPr lang="id-ID" dirty="0" err="1"/>
              <a:t>which</a:t>
            </a:r>
            <a:r>
              <a:rPr lang="id-ID" dirty="0"/>
              <a:t> </a:t>
            </a:r>
            <a:r>
              <a:rPr lang="id-ID" dirty="0" err="1"/>
              <a:t>consists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effective</a:t>
            </a:r>
            <a:r>
              <a:rPr lang="id-ID" dirty="0"/>
              <a:t> </a:t>
            </a:r>
            <a:r>
              <a:rPr lang="id-ID" dirty="0" err="1"/>
              <a:t>policy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legislation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international</a:t>
            </a:r>
            <a:r>
              <a:rPr lang="id-ID" dirty="0"/>
              <a:t> level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effective</a:t>
            </a:r>
            <a:r>
              <a:rPr lang="id-ID" dirty="0"/>
              <a:t> </a:t>
            </a:r>
            <a:r>
              <a:rPr lang="id-ID" dirty="0" err="1"/>
              <a:t>law</a:t>
            </a:r>
            <a:r>
              <a:rPr lang="id-ID" dirty="0"/>
              <a:t> </a:t>
            </a:r>
            <a:r>
              <a:rPr lang="id-ID" dirty="0" err="1"/>
              <a:t>enforcement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national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regional </a:t>
            </a:r>
            <a:r>
              <a:rPr lang="id-ID" dirty="0" smtClean="0"/>
              <a:t>level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891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6775" y="1936376"/>
            <a:ext cx="717176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</a:t>
            </a:r>
          </a:p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KASIH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76527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NEW INITIATIVES AND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4" y="1075772"/>
            <a:ext cx="3890681" cy="3030071"/>
          </a:xfrm>
        </p:spPr>
        <p:txBody>
          <a:bodyPr>
            <a:noAutofit/>
          </a:bodyPr>
          <a:lstStyle/>
          <a:p>
            <a:pPr marL="546100" indent="-546100"/>
            <a:r>
              <a:rPr lang="id-ID" dirty="0" err="1"/>
              <a:t>Political</a:t>
            </a:r>
            <a:r>
              <a:rPr lang="id-ID" dirty="0"/>
              <a:t> </a:t>
            </a:r>
            <a:r>
              <a:rPr lang="id-ID" dirty="0" err="1"/>
              <a:t>commitment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dirty="0"/>
              <a:t> </a:t>
            </a:r>
            <a:r>
              <a:rPr lang="id-ID" dirty="0" err="1"/>
              <a:t>President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Republic Indonesia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crack</a:t>
            </a:r>
            <a:r>
              <a:rPr lang="id-ID" dirty="0"/>
              <a:t> </a:t>
            </a:r>
            <a:r>
              <a:rPr lang="id-ID" dirty="0" err="1"/>
              <a:t>down</a:t>
            </a:r>
            <a:r>
              <a:rPr lang="id-ID" dirty="0"/>
              <a:t> </a:t>
            </a:r>
            <a:r>
              <a:rPr lang="id-ID" dirty="0" err="1"/>
              <a:t>all</a:t>
            </a:r>
            <a:r>
              <a:rPr lang="id-ID" dirty="0"/>
              <a:t> </a:t>
            </a:r>
            <a:r>
              <a:rPr lang="id-ID" dirty="0" err="1"/>
              <a:t>environmental</a:t>
            </a:r>
            <a:r>
              <a:rPr lang="id-ID" dirty="0"/>
              <a:t> </a:t>
            </a:r>
            <a:r>
              <a:rPr lang="id-ID" dirty="0" err="1"/>
              <a:t>crimes</a:t>
            </a:r>
            <a:r>
              <a:rPr lang="id-ID" dirty="0"/>
              <a:t> </a:t>
            </a:r>
            <a:r>
              <a:rPr lang="id-ID" dirty="0" err="1"/>
              <a:t>offenders</a:t>
            </a:r>
            <a:r>
              <a:rPr lang="id-ID" dirty="0"/>
              <a:t> (</a:t>
            </a:r>
            <a:r>
              <a:rPr lang="id-ID" dirty="0" err="1"/>
              <a:t>including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crime</a:t>
            </a:r>
            <a:r>
              <a:rPr lang="id-ID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4" y="1613647"/>
            <a:ext cx="4210816" cy="2794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5076" y="4572011"/>
            <a:ext cx="7915834" cy="1988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6100" indent="-546100"/>
            <a:r>
              <a:rPr lang="id-ID" smtClean="0"/>
              <a:t>Scaling</a:t>
            </a:r>
            <a:r>
              <a:rPr lang="id-ID" dirty="0" smtClean="0"/>
              <a:t> </a:t>
            </a:r>
            <a:r>
              <a:rPr lang="id-ID" dirty="0" err="1" smtClean="0"/>
              <a:t>up</a:t>
            </a:r>
            <a:r>
              <a:rPr lang="id-ID" dirty="0" smtClean="0"/>
              <a:t> </a:t>
            </a:r>
            <a:r>
              <a:rPr lang="id-ID" dirty="0" err="1" smtClean="0"/>
              <a:t>the</a:t>
            </a:r>
            <a:r>
              <a:rPr lang="id-ID" dirty="0" smtClean="0"/>
              <a:t> </a:t>
            </a:r>
            <a:r>
              <a:rPr lang="id-ID" dirty="0" err="1" smtClean="0"/>
              <a:t>existing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b="1" dirty="0" err="1" smtClean="0"/>
              <a:t>Directorate</a:t>
            </a:r>
            <a:r>
              <a:rPr lang="id-ID" b="1" dirty="0" smtClean="0"/>
              <a:t> </a:t>
            </a:r>
            <a:r>
              <a:rPr lang="id-ID" b="1" dirty="0" err="1" smtClean="0"/>
              <a:t>of</a:t>
            </a:r>
            <a:r>
              <a:rPr lang="id-ID" b="1" dirty="0" smtClean="0"/>
              <a:t> </a:t>
            </a:r>
            <a:r>
              <a:rPr lang="id-ID" b="1" dirty="0" err="1" smtClean="0"/>
              <a:t>Investigation</a:t>
            </a:r>
            <a:r>
              <a:rPr lang="id-ID" b="1" dirty="0" smtClean="0"/>
              <a:t> </a:t>
            </a:r>
            <a:r>
              <a:rPr lang="id-ID" b="1" dirty="0" err="1" smtClean="0"/>
              <a:t>and</a:t>
            </a:r>
            <a:r>
              <a:rPr lang="id-ID" b="1" dirty="0" smtClean="0"/>
              <a:t> </a:t>
            </a:r>
            <a:r>
              <a:rPr lang="id-ID" b="1" dirty="0" err="1" smtClean="0"/>
              <a:t>Forest</a:t>
            </a:r>
            <a:r>
              <a:rPr lang="id-ID" b="1" dirty="0" smtClean="0"/>
              <a:t> </a:t>
            </a:r>
            <a:r>
              <a:rPr lang="id-ID" b="1" dirty="0" err="1" smtClean="0"/>
              <a:t>Protection</a:t>
            </a:r>
            <a:r>
              <a:rPr lang="id-ID" dirty="0" smtClean="0"/>
              <a:t> </a:t>
            </a:r>
            <a:r>
              <a:rPr lang="id-ID" dirty="0" err="1" smtClean="0"/>
              <a:t>into</a:t>
            </a:r>
            <a:r>
              <a:rPr lang="id-ID" dirty="0" smtClean="0"/>
              <a:t>  </a:t>
            </a:r>
            <a:r>
              <a:rPr lang="id-ID" b="1" dirty="0" err="1" smtClean="0"/>
              <a:t>Directorate</a:t>
            </a:r>
            <a:r>
              <a:rPr lang="id-ID" b="1" dirty="0" smtClean="0"/>
              <a:t> Generale  </a:t>
            </a:r>
            <a:r>
              <a:rPr lang="id-ID" b="1" dirty="0" err="1" smtClean="0"/>
              <a:t>of</a:t>
            </a:r>
            <a:r>
              <a:rPr lang="id-ID" b="1" dirty="0" smtClean="0"/>
              <a:t> </a:t>
            </a:r>
            <a:r>
              <a:rPr lang="id-ID" b="1" dirty="0" err="1" smtClean="0"/>
              <a:t>Environment</a:t>
            </a:r>
            <a:r>
              <a:rPr lang="id-ID" b="1" dirty="0" smtClean="0"/>
              <a:t> </a:t>
            </a:r>
            <a:r>
              <a:rPr lang="id-ID" b="1" dirty="0" err="1" smtClean="0"/>
              <a:t>and</a:t>
            </a:r>
            <a:r>
              <a:rPr lang="id-ID" b="1" dirty="0" smtClean="0"/>
              <a:t> </a:t>
            </a:r>
            <a:r>
              <a:rPr lang="id-ID" b="1" dirty="0" err="1" smtClean="0"/>
              <a:t>Forestry</a:t>
            </a:r>
            <a:r>
              <a:rPr lang="id-ID" b="1" dirty="0" smtClean="0"/>
              <a:t> Law </a:t>
            </a:r>
            <a:r>
              <a:rPr lang="id-ID" b="1" dirty="0" err="1" smtClean="0"/>
              <a:t>Enforcement</a:t>
            </a:r>
            <a:r>
              <a:rPr lang="id-ID" dirty="0" smtClean="0"/>
              <a:t> </a:t>
            </a:r>
            <a:r>
              <a:rPr lang="id-ID" dirty="0" err="1" smtClean="0"/>
              <a:t>under</a:t>
            </a:r>
            <a:r>
              <a:rPr lang="id-ID" dirty="0" smtClean="0"/>
              <a:t> </a:t>
            </a:r>
            <a:r>
              <a:rPr lang="id-ID" dirty="0" err="1" smtClean="0"/>
              <a:t>the</a:t>
            </a:r>
            <a:r>
              <a:rPr lang="id-ID" dirty="0" smtClean="0"/>
              <a:t> </a:t>
            </a:r>
            <a:r>
              <a:rPr lang="id-ID" dirty="0" err="1" smtClean="0"/>
              <a:t>new</a:t>
            </a:r>
            <a:r>
              <a:rPr lang="id-ID" dirty="0" smtClean="0"/>
              <a:t> </a:t>
            </a:r>
            <a:r>
              <a:rPr lang="id-ID" dirty="0" err="1" smtClean="0"/>
              <a:t>Ministry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dirty="0" err="1" smtClean="0"/>
              <a:t>Environment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Forestry</a:t>
            </a:r>
            <a:r>
              <a:rPr lang="id-ID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39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76527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NEW INITIATIVES AND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906" y="1362636"/>
            <a:ext cx="4554068" cy="5020236"/>
          </a:xfrm>
        </p:spPr>
        <p:txBody>
          <a:bodyPr>
            <a:noAutofit/>
          </a:bodyPr>
          <a:lstStyle/>
          <a:p>
            <a:pPr marL="546100" indent="-546100"/>
            <a:r>
              <a:rPr lang="id-ID" dirty="0" err="1"/>
              <a:t>Workshop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Launching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b="1" dirty="0"/>
              <a:t>ASEAN </a:t>
            </a:r>
            <a:r>
              <a:rPr lang="id-ID" b="1" dirty="0" err="1"/>
              <a:t>Handbook</a:t>
            </a:r>
            <a:r>
              <a:rPr lang="id-ID" b="1" dirty="0"/>
              <a:t> </a:t>
            </a:r>
            <a:r>
              <a:rPr lang="id-ID" b="1" dirty="0" err="1"/>
              <a:t>on</a:t>
            </a:r>
            <a:r>
              <a:rPr lang="id-ID" b="1" dirty="0"/>
              <a:t> Legal </a:t>
            </a:r>
            <a:r>
              <a:rPr lang="id-ID" b="1" dirty="0" err="1"/>
              <a:t>Cooperation</a:t>
            </a:r>
            <a:r>
              <a:rPr lang="id-ID" b="1" dirty="0"/>
              <a:t> </a:t>
            </a:r>
            <a:r>
              <a:rPr lang="id-ID" b="1" dirty="0" err="1"/>
              <a:t>to</a:t>
            </a:r>
            <a:r>
              <a:rPr lang="id-ID" b="1" dirty="0"/>
              <a:t> </a:t>
            </a:r>
            <a:r>
              <a:rPr lang="id-ID" b="1" dirty="0" err="1"/>
              <a:t>Combat</a:t>
            </a:r>
            <a:r>
              <a:rPr lang="id-ID" b="1" dirty="0"/>
              <a:t> </a:t>
            </a:r>
            <a:r>
              <a:rPr lang="id-ID" b="1" dirty="0" err="1"/>
              <a:t>Wildlife</a:t>
            </a:r>
            <a:r>
              <a:rPr lang="id-ID" b="1" dirty="0"/>
              <a:t> </a:t>
            </a:r>
            <a:r>
              <a:rPr lang="id-ID" b="1" dirty="0" err="1"/>
              <a:t>Crime</a:t>
            </a:r>
            <a:r>
              <a:rPr lang="id-ID" dirty="0"/>
              <a:t>, </a:t>
            </a:r>
            <a:r>
              <a:rPr lang="id-ID" dirty="0" err="1"/>
              <a:t>held</a:t>
            </a:r>
            <a:r>
              <a:rPr lang="id-ID" dirty="0"/>
              <a:t> in Jakarta in </a:t>
            </a:r>
            <a:r>
              <a:rPr lang="id-ID" dirty="0" err="1"/>
              <a:t>January</a:t>
            </a:r>
            <a:r>
              <a:rPr lang="id-ID" dirty="0"/>
              <a:t> 2016</a:t>
            </a:r>
          </a:p>
          <a:p>
            <a:pPr marL="546100" indent="-546100"/>
            <a:r>
              <a:rPr lang="id-ID" dirty="0" err="1" smtClean="0"/>
              <a:t>Launching</a:t>
            </a:r>
            <a:r>
              <a:rPr lang="id-ID" dirty="0" smtClean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b="1" dirty="0" err="1"/>
              <a:t>Information</a:t>
            </a:r>
            <a:r>
              <a:rPr lang="id-ID" b="1" dirty="0"/>
              <a:t> System </a:t>
            </a:r>
            <a:r>
              <a:rPr lang="id-ID" b="1" dirty="0" err="1"/>
              <a:t>Guideline</a:t>
            </a:r>
            <a:r>
              <a:rPr lang="id-ID" b="1" dirty="0"/>
              <a:t> </a:t>
            </a:r>
            <a:r>
              <a:rPr lang="id-ID" b="1" dirty="0" err="1"/>
              <a:t>on</a:t>
            </a:r>
            <a:r>
              <a:rPr lang="id-ID" b="1" dirty="0"/>
              <a:t> </a:t>
            </a:r>
            <a:r>
              <a:rPr lang="id-ID" b="1" dirty="0" err="1"/>
              <a:t>Forestry</a:t>
            </a:r>
            <a:r>
              <a:rPr lang="id-ID" b="1" dirty="0"/>
              <a:t> </a:t>
            </a:r>
            <a:r>
              <a:rPr lang="id-ID" b="1" dirty="0" err="1"/>
              <a:t>Crime</a:t>
            </a:r>
            <a:r>
              <a:rPr lang="id-ID" b="1" dirty="0"/>
              <a:t> </a:t>
            </a:r>
            <a:r>
              <a:rPr lang="id-ID" b="1" dirty="0" err="1"/>
              <a:t>and</a:t>
            </a:r>
            <a:r>
              <a:rPr lang="id-ID" b="1" dirty="0"/>
              <a:t> Money </a:t>
            </a:r>
            <a:r>
              <a:rPr lang="id-ID" b="1" dirty="0" err="1"/>
              <a:t>Laundering</a:t>
            </a:r>
            <a:r>
              <a:rPr lang="id-ID" b="1" dirty="0"/>
              <a:t> </a:t>
            </a:r>
            <a:r>
              <a:rPr lang="id-ID" b="1" dirty="0" err="1" smtClean="0"/>
              <a:t>Crime</a:t>
            </a:r>
            <a:r>
              <a:rPr lang="id-ID" dirty="0" smtClean="0"/>
              <a:t>, </a:t>
            </a:r>
            <a:r>
              <a:rPr lang="id-ID" dirty="0" err="1" smtClean="0"/>
              <a:t>join</a:t>
            </a:r>
            <a:r>
              <a:rPr lang="id-ID" dirty="0" smtClean="0"/>
              <a:t> </a:t>
            </a:r>
            <a:r>
              <a:rPr lang="id-ID" dirty="0" err="1"/>
              <a:t>project</a:t>
            </a:r>
            <a:r>
              <a:rPr lang="id-ID" dirty="0"/>
              <a:t> </a:t>
            </a:r>
            <a:r>
              <a:rPr lang="id-ID" dirty="0" err="1" smtClean="0"/>
              <a:t>between</a:t>
            </a:r>
            <a:r>
              <a:rPr lang="id-ID" dirty="0" smtClean="0"/>
              <a:t> </a:t>
            </a:r>
            <a:r>
              <a:rPr lang="id-ID" dirty="0" err="1" smtClean="0"/>
              <a:t>Ministry</a:t>
            </a:r>
            <a:r>
              <a:rPr lang="id-ID" dirty="0" smtClean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Forestry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Center </a:t>
            </a:r>
            <a:r>
              <a:rPr lang="id-ID" dirty="0" err="1"/>
              <a:t>of</a:t>
            </a:r>
            <a:r>
              <a:rPr lang="id-ID" dirty="0"/>
              <a:t> Financial </a:t>
            </a:r>
            <a:r>
              <a:rPr lang="id-ID" dirty="0" err="1"/>
              <a:t>Reporting</a:t>
            </a:r>
            <a:r>
              <a:rPr lang="id-ID" dirty="0"/>
              <a:t>, </a:t>
            </a:r>
            <a:r>
              <a:rPr lang="id-ID" dirty="0" err="1"/>
              <a:t>Analysis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Transaction</a:t>
            </a:r>
            <a:r>
              <a:rPr lang="id-ID" dirty="0"/>
              <a:t> (PPATK</a:t>
            </a:r>
            <a:r>
              <a:rPr lang="id-ID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42335">
            <a:off x="483032" y="1375380"/>
            <a:ext cx="3394731" cy="253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3" y="4106553"/>
            <a:ext cx="3693324" cy="2462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616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58598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NEW INITIATIVES AND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238" y="4456191"/>
            <a:ext cx="7476574" cy="2411498"/>
          </a:xfrm>
        </p:spPr>
        <p:txBody>
          <a:bodyPr>
            <a:noAutofit/>
          </a:bodyPr>
          <a:lstStyle/>
          <a:p>
            <a:pPr marL="546100" indent="-546100"/>
            <a:r>
              <a:rPr lang="id-ID" dirty="0" err="1" smtClean="0"/>
              <a:t>Initiative</a:t>
            </a:r>
            <a:r>
              <a:rPr lang="id-ID" dirty="0" smtClean="0"/>
              <a:t> </a:t>
            </a:r>
            <a:r>
              <a:rPr lang="id-ID" dirty="0" err="1" smtClean="0"/>
              <a:t>on</a:t>
            </a:r>
            <a:r>
              <a:rPr lang="id-ID" dirty="0" smtClean="0"/>
              <a:t> MoU </a:t>
            </a:r>
            <a:r>
              <a:rPr lang="id-ID" dirty="0" err="1"/>
              <a:t>development</a:t>
            </a:r>
            <a:r>
              <a:rPr lang="id-ID" dirty="0"/>
              <a:t> </a:t>
            </a:r>
            <a:r>
              <a:rPr lang="id-ID" dirty="0" err="1" smtClean="0"/>
              <a:t>between</a:t>
            </a:r>
            <a:r>
              <a:rPr lang="id-ID" dirty="0" smtClean="0"/>
              <a:t> </a:t>
            </a:r>
            <a:r>
              <a:rPr lang="id-ID" dirty="0" err="1" smtClean="0"/>
              <a:t>MoEF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/>
              <a:t>Indonesia National </a:t>
            </a:r>
            <a:r>
              <a:rPr lang="id-ID" dirty="0" err="1"/>
              <a:t>Police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Crime</a:t>
            </a:r>
            <a:r>
              <a:rPr lang="id-ID" dirty="0"/>
              <a:t> </a:t>
            </a:r>
            <a:r>
              <a:rPr lang="id-ID" dirty="0" err="1" smtClean="0"/>
              <a:t>Forensic</a:t>
            </a:r>
            <a:endParaRPr lang="id-ID" dirty="0" smtClean="0"/>
          </a:p>
          <a:p>
            <a:pPr marL="546100" indent="-546100"/>
            <a:r>
              <a:rPr lang="id-ID" dirty="0" err="1"/>
              <a:t>Finalizing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MoU </a:t>
            </a:r>
            <a:r>
              <a:rPr lang="id-ID" dirty="0" err="1"/>
              <a:t>between</a:t>
            </a:r>
            <a:r>
              <a:rPr lang="id-ID" dirty="0"/>
              <a:t> DG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 smtClean="0"/>
              <a:t>Environment</a:t>
            </a:r>
            <a:r>
              <a:rPr lang="id-ID" dirty="0" smtClean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Forestry</a:t>
            </a:r>
            <a:r>
              <a:rPr lang="id-ID" dirty="0"/>
              <a:t> Law </a:t>
            </a:r>
            <a:r>
              <a:rPr lang="id-ID" dirty="0" err="1"/>
              <a:t>Enforcement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Customs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join</a:t>
            </a:r>
            <a:r>
              <a:rPr lang="id-ID" dirty="0"/>
              <a:t> </a:t>
            </a:r>
            <a:r>
              <a:rPr lang="id-ID" dirty="0" err="1" smtClean="0"/>
              <a:t>inspection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9716">
            <a:off x="537883" y="1410066"/>
            <a:ext cx="3406587" cy="29090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96868" y="1371603"/>
            <a:ext cx="4805080" cy="328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6100" indent="-546100"/>
            <a:r>
              <a:rPr lang="id-ID" dirty="0" smtClean="0"/>
              <a:t>MoU </a:t>
            </a:r>
            <a:r>
              <a:rPr lang="id-ID" dirty="0" err="1" smtClean="0"/>
              <a:t>signing</a:t>
            </a:r>
            <a:r>
              <a:rPr lang="id-ID" dirty="0" smtClean="0"/>
              <a:t> </a:t>
            </a:r>
            <a:r>
              <a:rPr lang="id-ID" dirty="0" err="1" smtClean="0"/>
              <a:t>between</a:t>
            </a:r>
            <a:r>
              <a:rPr lang="id-ID" dirty="0" smtClean="0"/>
              <a:t> Indonesia National </a:t>
            </a:r>
            <a:r>
              <a:rPr lang="id-ID" dirty="0" err="1" smtClean="0"/>
              <a:t>Police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MoEF</a:t>
            </a:r>
            <a:r>
              <a:rPr lang="id-ID" dirty="0" smtClean="0"/>
              <a:t> </a:t>
            </a:r>
            <a:r>
              <a:rPr lang="id-ID" dirty="0" err="1" smtClean="0"/>
              <a:t>on</a:t>
            </a:r>
            <a:r>
              <a:rPr lang="id-ID" dirty="0" smtClean="0"/>
              <a:t> </a:t>
            </a:r>
            <a:r>
              <a:rPr lang="en-US" dirty="0" smtClean="0"/>
              <a:t>Capacity Building Cooperation</a:t>
            </a:r>
          </a:p>
          <a:p>
            <a:pPr marL="546100" indent="-546100"/>
            <a:r>
              <a:rPr lang="id-ID" dirty="0" err="1" smtClean="0"/>
              <a:t>Finalizing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MoU </a:t>
            </a:r>
            <a:r>
              <a:rPr lang="id-ID" dirty="0" err="1" smtClean="0"/>
              <a:t>between</a:t>
            </a:r>
            <a:r>
              <a:rPr lang="id-ID" dirty="0" smtClean="0"/>
              <a:t> </a:t>
            </a:r>
            <a:r>
              <a:rPr lang="id-ID" dirty="0" err="1" smtClean="0"/>
              <a:t>MoEF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General </a:t>
            </a:r>
            <a:r>
              <a:rPr lang="id-ID" dirty="0" err="1" smtClean="0"/>
              <a:t>Attorney</a:t>
            </a:r>
            <a:r>
              <a:rPr lang="id-ID" dirty="0" smtClean="0"/>
              <a:t> </a:t>
            </a:r>
            <a:r>
              <a:rPr lang="id-ID" dirty="0" err="1" smtClean="0"/>
              <a:t>on</a:t>
            </a:r>
            <a:r>
              <a:rPr lang="id-ID" dirty="0" smtClean="0"/>
              <a:t> </a:t>
            </a:r>
            <a:r>
              <a:rPr lang="id-ID" dirty="0" err="1" smtClean="0"/>
              <a:t>Asset</a:t>
            </a:r>
            <a:r>
              <a:rPr lang="id-ID" dirty="0" smtClean="0"/>
              <a:t> </a:t>
            </a:r>
            <a:r>
              <a:rPr lang="id-ID" dirty="0" err="1" smtClean="0"/>
              <a:t>Recovery</a:t>
            </a:r>
            <a:r>
              <a:rPr lang="id-ID" dirty="0" smtClean="0"/>
              <a:t> </a:t>
            </a:r>
            <a:r>
              <a:rPr lang="id-ID" dirty="0" err="1" smtClean="0"/>
              <a:t>on</a:t>
            </a:r>
            <a:r>
              <a:rPr lang="id-ID" dirty="0" smtClean="0"/>
              <a:t> </a:t>
            </a:r>
            <a:r>
              <a:rPr lang="id-ID" dirty="0" err="1" smtClean="0"/>
              <a:t>Forest</a:t>
            </a:r>
            <a:r>
              <a:rPr lang="id-ID" dirty="0" smtClean="0"/>
              <a:t> </a:t>
            </a:r>
            <a:r>
              <a:rPr lang="id-ID" dirty="0" err="1" smtClean="0"/>
              <a:t>Crime</a:t>
            </a:r>
            <a:r>
              <a:rPr lang="id-ID" dirty="0" smtClean="0"/>
              <a:t> (</a:t>
            </a:r>
            <a:r>
              <a:rPr lang="id-ID" dirty="0" err="1" smtClean="0"/>
              <a:t>including</a:t>
            </a:r>
            <a:r>
              <a:rPr lang="id-ID" dirty="0" smtClean="0"/>
              <a:t> </a:t>
            </a:r>
            <a:r>
              <a:rPr lang="id-ID" dirty="0" err="1" smtClean="0"/>
              <a:t>wildlife</a:t>
            </a:r>
            <a:r>
              <a:rPr lang="id-ID" dirty="0" smtClean="0"/>
              <a:t> </a:t>
            </a:r>
            <a:r>
              <a:rPr lang="id-ID" dirty="0" err="1" smtClean="0"/>
              <a:t>crime</a:t>
            </a:r>
            <a:r>
              <a:rPr lang="id-ID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248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40669"/>
            <a:ext cx="7727574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NEW INITIATIVES AND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6895" y="2528047"/>
            <a:ext cx="4805080" cy="2796982"/>
          </a:xfrm>
        </p:spPr>
        <p:txBody>
          <a:bodyPr>
            <a:noAutofit/>
          </a:bodyPr>
          <a:lstStyle/>
          <a:p>
            <a:pPr marL="546100" indent="-546100"/>
            <a:r>
              <a:rPr lang="id-ID" dirty="0" err="1" smtClean="0"/>
              <a:t>Launching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b="1" dirty="0" err="1" smtClean="0"/>
              <a:t>Environment</a:t>
            </a:r>
            <a:r>
              <a:rPr lang="id-ID" b="1" dirty="0" smtClean="0"/>
              <a:t> </a:t>
            </a:r>
            <a:r>
              <a:rPr lang="id-ID" b="1" dirty="0" err="1" smtClean="0"/>
              <a:t>and</a:t>
            </a:r>
            <a:r>
              <a:rPr lang="id-ID" b="1" dirty="0" smtClean="0"/>
              <a:t> </a:t>
            </a:r>
            <a:r>
              <a:rPr lang="id-ID" b="1" dirty="0" err="1" smtClean="0"/>
              <a:t>Forestry</a:t>
            </a:r>
            <a:r>
              <a:rPr lang="id-ID" b="1" dirty="0" smtClean="0"/>
              <a:t> Law </a:t>
            </a:r>
            <a:r>
              <a:rPr lang="id-ID" b="1" dirty="0" err="1" smtClean="0"/>
              <a:t>Enforcement</a:t>
            </a:r>
            <a:r>
              <a:rPr lang="id-ID" b="1" dirty="0" smtClean="0"/>
              <a:t> </a:t>
            </a:r>
            <a:r>
              <a:rPr lang="id-ID" b="1" dirty="0" err="1" smtClean="0"/>
              <a:t>Apps</a:t>
            </a:r>
            <a:r>
              <a:rPr lang="id-ID" dirty="0" smtClean="0"/>
              <a:t>.</a:t>
            </a:r>
          </a:p>
          <a:p>
            <a:pPr marL="546100" indent="-546100"/>
            <a:r>
              <a:rPr lang="id-ID" dirty="0" smtClean="0"/>
              <a:t>Development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b="1" dirty="0" err="1"/>
              <a:t>Analytical</a:t>
            </a:r>
            <a:r>
              <a:rPr lang="id-ID" b="1" dirty="0"/>
              <a:t> Room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Environment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Forestry</a:t>
            </a:r>
            <a:r>
              <a:rPr lang="id-ID" dirty="0"/>
              <a:t> </a:t>
            </a:r>
            <a:r>
              <a:rPr lang="id-ID" dirty="0" err="1"/>
              <a:t>Crime</a:t>
            </a:r>
            <a:r>
              <a:rPr lang="id-ID" dirty="0"/>
              <a:t> </a:t>
            </a:r>
            <a:r>
              <a:rPr lang="id-ID" dirty="0" err="1"/>
              <a:t>at</a:t>
            </a:r>
            <a:r>
              <a:rPr lang="id-ID" dirty="0"/>
              <a:t> </a:t>
            </a:r>
            <a:r>
              <a:rPr lang="id-ID" dirty="0" err="1"/>
              <a:t>Directorate</a:t>
            </a:r>
            <a:r>
              <a:rPr lang="id-ID" dirty="0"/>
              <a:t> General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Environment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Forestry</a:t>
            </a:r>
            <a:r>
              <a:rPr lang="id-ID" dirty="0"/>
              <a:t> Law </a:t>
            </a:r>
            <a:r>
              <a:rPr lang="id-ID" dirty="0" err="1"/>
              <a:t>Enforcement</a:t>
            </a:r>
            <a:r>
              <a:rPr lang="id-ID" dirty="0"/>
              <a:t>, </a:t>
            </a:r>
            <a:r>
              <a:rPr lang="id-ID" dirty="0" err="1"/>
              <a:t>MoEF</a:t>
            </a:r>
            <a:endParaRPr lang="id-ID" dirty="0"/>
          </a:p>
          <a:p>
            <a:pPr marL="546100" indent="-546100"/>
            <a:r>
              <a:rPr lang="id-ID" dirty="0" err="1" smtClean="0"/>
              <a:t>Finalizing</a:t>
            </a:r>
            <a:r>
              <a:rPr lang="id-ID" dirty="0" smtClean="0"/>
              <a:t> </a:t>
            </a:r>
            <a:r>
              <a:rPr lang="id-ID" dirty="0" err="1"/>
              <a:t>of</a:t>
            </a:r>
            <a:r>
              <a:rPr lang="id-ID" dirty="0"/>
              <a:t> Project </a:t>
            </a:r>
            <a:r>
              <a:rPr lang="id-ID" dirty="0" err="1"/>
              <a:t>Document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b="1" dirty="0"/>
              <a:t>“</a:t>
            </a:r>
            <a:r>
              <a:rPr lang="id-ID" b="1" dirty="0" err="1"/>
              <a:t>Combatting</a:t>
            </a:r>
            <a:r>
              <a:rPr lang="id-ID" b="1" dirty="0"/>
              <a:t> </a:t>
            </a:r>
            <a:r>
              <a:rPr lang="id-ID" b="1" dirty="0" err="1"/>
              <a:t>Illegal</a:t>
            </a:r>
            <a:r>
              <a:rPr lang="id-ID" b="1" dirty="0"/>
              <a:t> </a:t>
            </a:r>
            <a:r>
              <a:rPr lang="id-ID" b="1" dirty="0" err="1"/>
              <a:t>and</a:t>
            </a:r>
            <a:r>
              <a:rPr lang="id-ID" b="1" dirty="0"/>
              <a:t> </a:t>
            </a:r>
            <a:r>
              <a:rPr lang="id-ID" b="1" dirty="0" err="1"/>
              <a:t>Unsustainable</a:t>
            </a:r>
            <a:r>
              <a:rPr lang="id-ID" b="1" dirty="0"/>
              <a:t> Trade in </a:t>
            </a:r>
            <a:r>
              <a:rPr lang="id-ID" b="1" dirty="0" err="1"/>
              <a:t>Endangered</a:t>
            </a:r>
            <a:r>
              <a:rPr lang="id-ID" b="1" dirty="0"/>
              <a:t> </a:t>
            </a:r>
            <a:r>
              <a:rPr lang="id-ID" b="1" dirty="0" err="1"/>
              <a:t>Species</a:t>
            </a:r>
            <a:r>
              <a:rPr lang="id-ID" b="1" dirty="0"/>
              <a:t> (CITES) in Indonesia”</a:t>
            </a:r>
            <a:r>
              <a:rPr lang="id-ID" dirty="0"/>
              <a:t> </a:t>
            </a:r>
            <a:r>
              <a:rPr lang="id-ID" dirty="0" err="1"/>
              <a:t>under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smtClean="0"/>
              <a:t>GEF-6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790" y="1175874"/>
            <a:ext cx="1788810" cy="2804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20" y="4338917"/>
            <a:ext cx="3505200" cy="2324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32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776" y="448243"/>
            <a:ext cx="5791199" cy="627529"/>
          </a:xfrm>
        </p:spPr>
        <p:txBody>
          <a:bodyPr>
            <a:noAutofit/>
          </a:bodyPr>
          <a:lstStyle/>
          <a:p>
            <a:pPr algn="r"/>
            <a:r>
              <a:rPr lang="id-ID" b="1" smtClean="0"/>
              <a:t>SIGNIFICANT ENFORCEMENT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56" y="3998258"/>
            <a:ext cx="4446493" cy="2599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dirty="0"/>
              <a:t>388 </a:t>
            </a:r>
            <a:r>
              <a:rPr lang="id-ID" dirty="0" err="1"/>
              <a:t>bales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shell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horned</a:t>
            </a:r>
            <a:r>
              <a:rPr lang="id-ID" dirty="0"/>
              <a:t> </a:t>
            </a:r>
            <a:r>
              <a:rPr lang="id-ID" dirty="0" err="1"/>
              <a:t>helmet</a:t>
            </a:r>
            <a:r>
              <a:rPr lang="id-ID" dirty="0"/>
              <a:t> (</a:t>
            </a:r>
            <a:r>
              <a:rPr lang="id-ID" dirty="0" err="1"/>
              <a:t>Cassis</a:t>
            </a:r>
            <a:r>
              <a:rPr lang="id-ID" dirty="0"/>
              <a:t> </a:t>
            </a:r>
            <a:r>
              <a:rPr lang="id-ID" dirty="0" err="1"/>
              <a:t>cornuta</a:t>
            </a:r>
            <a:r>
              <a:rPr lang="id-ID" dirty="0"/>
              <a:t>) (4,268 </a:t>
            </a:r>
            <a:r>
              <a:rPr lang="id-ID" dirty="0" err="1"/>
              <a:t>pcs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estimated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be</a:t>
            </a:r>
            <a:r>
              <a:rPr lang="id-ID" dirty="0"/>
              <a:t> </a:t>
            </a:r>
            <a:r>
              <a:rPr lang="id-ID" dirty="0" err="1"/>
              <a:t>worth</a:t>
            </a:r>
            <a:r>
              <a:rPr lang="id-ID" dirty="0"/>
              <a:t> IDR5.335 </a:t>
            </a:r>
            <a:r>
              <a:rPr lang="id-ID" dirty="0" err="1"/>
              <a:t>billion</a:t>
            </a:r>
            <a:r>
              <a:rPr lang="id-ID" dirty="0"/>
              <a:t>) </a:t>
            </a:r>
            <a:r>
              <a:rPr lang="id-ID" dirty="0" err="1"/>
              <a:t>that</a:t>
            </a:r>
            <a:r>
              <a:rPr lang="id-ID" dirty="0"/>
              <a:t> </a:t>
            </a:r>
            <a:r>
              <a:rPr lang="id-ID" dirty="0" err="1"/>
              <a:t>tried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be</a:t>
            </a:r>
            <a:r>
              <a:rPr lang="id-ID" dirty="0"/>
              <a:t> </a:t>
            </a:r>
            <a:r>
              <a:rPr lang="id-ID" dirty="0" err="1"/>
              <a:t>exported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China were </a:t>
            </a:r>
            <a:r>
              <a:rPr lang="id-ID" dirty="0" err="1"/>
              <a:t>seized</a:t>
            </a:r>
            <a:r>
              <a:rPr lang="id-ID" dirty="0"/>
              <a:t> in Jakarta </a:t>
            </a:r>
            <a:r>
              <a:rPr lang="id-ID" dirty="0" err="1"/>
              <a:t>by</a:t>
            </a:r>
            <a:r>
              <a:rPr lang="id-ID" dirty="0"/>
              <a:t> Tanjung </a:t>
            </a:r>
            <a:r>
              <a:rPr lang="id-ID" dirty="0" err="1"/>
              <a:t>Priok</a:t>
            </a:r>
            <a:r>
              <a:rPr lang="id-ID" dirty="0"/>
              <a:t> </a:t>
            </a:r>
            <a:r>
              <a:rPr lang="id-ID" dirty="0" err="1"/>
              <a:t>Customs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Jakarta </a:t>
            </a:r>
            <a:r>
              <a:rPr lang="id-ID" dirty="0" err="1"/>
              <a:t>Police</a:t>
            </a:r>
            <a:r>
              <a:rPr lang="en-US" dirty="0"/>
              <a:t> </a:t>
            </a:r>
            <a:endParaRPr lang="id-ID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22" y="1547282"/>
            <a:ext cx="3565502" cy="2222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769" y="1547282"/>
            <a:ext cx="4356843" cy="222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22" y="4303051"/>
            <a:ext cx="3576920" cy="20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154" y="448243"/>
            <a:ext cx="6902822" cy="627529"/>
          </a:xfrm>
        </p:spPr>
        <p:txBody>
          <a:bodyPr>
            <a:noAutofit/>
          </a:bodyPr>
          <a:lstStyle/>
          <a:p>
            <a:pPr algn="r"/>
            <a:r>
              <a:rPr lang="id-ID" b="1" dirty="0" smtClean="0"/>
              <a:t>SIGNIFICANT ENFORCEMENT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7" y="4876806"/>
            <a:ext cx="3818962" cy="13073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dirty="0"/>
              <a:t>33 </a:t>
            </a:r>
            <a:r>
              <a:rPr lang="id-ID" dirty="0" err="1"/>
              <a:t>items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protected</a:t>
            </a:r>
            <a:r>
              <a:rPr lang="id-ID" dirty="0"/>
              <a:t> </a:t>
            </a:r>
            <a:r>
              <a:rPr lang="id-ID" dirty="0" err="1"/>
              <a:t>species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parts</a:t>
            </a:r>
            <a:r>
              <a:rPr lang="id-ID" dirty="0"/>
              <a:t> (</a:t>
            </a:r>
            <a:r>
              <a:rPr lang="id-ID" dirty="0" err="1"/>
              <a:t>Tigers</a:t>
            </a:r>
            <a:r>
              <a:rPr lang="id-ID" dirty="0"/>
              <a:t>, </a:t>
            </a:r>
            <a:r>
              <a:rPr lang="id-ID" dirty="0" err="1"/>
              <a:t>deers</a:t>
            </a:r>
            <a:r>
              <a:rPr lang="id-ID" dirty="0"/>
              <a:t>, </a:t>
            </a:r>
            <a:r>
              <a:rPr lang="id-ID" dirty="0" err="1"/>
              <a:t>snakes</a:t>
            </a:r>
            <a:r>
              <a:rPr lang="id-ID" dirty="0"/>
              <a:t>, </a:t>
            </a:r>
            <a:r>
              <a:rPr lang="id-ID" dirty="0" err="1"/>
              <a:t>cats</a:t>
            </a:r>
            <a:r>
              <a:rPr lang="id-ID" dirty="0"/>
              <a:t>, </a:t>
            </a:r>
            <a:r>
              <a:rPr lang="id-ID" dirty="0" err="1"/>
              <a:t>bears</a:t>
            </a:r>
            <a:r>
              <a:rPr lang="id-ID" dirty="0"/>
              <a:t>, </a:t>
            </a:r>
            <a:r>
              <a:rPr lang="id-ID" dirty="0" err="1"/>
              <a:t>birds</a:t>
            </a:r>
            <a:r>
              <a:rPr lang="id-ID" dirty="0"/>
              <a:t>, etc.) were </a:t>
            </a:r>
            <a:r>
              <a:rPr lang="id-ID" dirty="0" err="1"/>
              <a:t>seizured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dirty="0"/>
              <a:t> SPORC Brigade Elang in DKI Jakarta </a:t>
            </a:r>
            <a:r>
              <a:rPr lang="id-ID" dirty="0" err="1"/>
              <a:t>provinces</a:t>
            </a:r>
            <a:r>
              <a:rPr lang="en-US" dirty="0"/>
              <a:t> </a:t>
            </a:r>
            <a:endParaRPr lang="id-ID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41" y="1004060"/>
            <a:ext cx="4132671" cy="2755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459" y="1542032"/>
            <a:ext cx="4136387" cy="275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41" y="3972858"/>
            <a:ext cx="4139459" cy="27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776" y="448243"/>
            <a:ext cx="5791199" cy="627529"/>
          </a:xfrm>
        </p:spPr>
        <p:txBody>
          <a:bodyPr>
            <a:noAutofit/>
          </a:bodyPr>
          <a:lstStyle/>
          <a:p>
            <a:pPr algn="r"/>
            <a:r>
              <a:rPr lang="id-ID" b="1" smtClean="0"/>
              <a:t>SIGNIFICANT ENFORCEMENT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56" y="3998258"/>
            <a:ext cx="4446493" cy="2599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dirty="0"/>
              <a:t>69 </a:t>
            </a:r>
            <a:r>
              <a:rPr lang="id-ID" dirty="0" err="1"/>
              <a:t>items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protected</a:t>
            </a:r>
            <a:r>
              <a:rPr lang="id-ID" dirty="0"/>
              <a:t> </a:t>
            </a:r>
            <a:r>
              <a:rPr lang="id-ID" dirty="0" err="1"/>
              <a:t>species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parts</a:t>
            </a:r>
            <a:r>
              <a:rPr lang="id-ID" dirty="0"/>
              <a:t> </a:t>
            </a:r>
            <a:r>
              <a:rPr lang="id-ID" dirty="0" smtClean="0"/>
              <a:t>were </a:t>
            </a:r>
            <a:r>
              <a:rPr lang="id-ID" dirty="0" err="1"/>
              <a:t>seizured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a</a:t>
            </a:r>
            <a:r>
              <a:rPr lang="id-ID" dirty="0"/>
              <a:t> </a:t>
            </a:r>
            <a:r>
              <a:rPr lang="id-ID" dirty="0" err="1"/>
              <a:t>souvenirs</a:t>
            </a:r>
            <a:r>
              <a:rPr lang="id-ID" dirty="0"/>
              <a:t> </a:t>
            </a:r>
            <a:r>
              <a:rPr lang="id-ID" dirty="0" err="1"/>
              <a:t>shop</a:t>
            </a:r>
            <a:r>
              <a:rPr lang="id-ID" dirty="0"/>
              <a:t> in Bogor, </a:t>
            </a:r>
            <a:r>
              <a:rPr lang="id-ID" dirty="0" err="1"/>
              <a:t>West</a:t>
            </a:r>
            <a:r>
              <a:rPr lang="id-ID" dirty="0"/>
              <a:t> Java </a:t>
            </a:r>
            <a:r>
              <a:rPr lang="id-ID" dirty="0" err="1"/>
              <a:t>Province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dirty="0"/>
              <a:t> </a:t>
            </a:r>
            <a:r>
              <a:rPr lang="id-ID" dirty="0" err="1"/>
              <a:t>Joint</a:t>
            </a:r>
            <a:r>
              <a:rPr lang="id-ID" dirty="0"/>
              <a:t> Team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West</a:t>
            </a:r>
            <a:r>
              <a:rPr lang="id-ID" dirty="0"/>
              <a:t> Java </a:t>
            </a:r>
            <a:r>
              <a:rPr lang="id-ID" dirty="0" err="1"/>
              <a:t>Conservation</a:t>
            </a:r>
            <a:r>
              <a:rPr lang="id-ID" dirty="0"/>
              <a:t> </a:t>
            </a:r>
            <a:r>
              <a:rPr lang="id-ID" dirty="0" err="1"/>
              <a:t>Agency</a:t>
            </a:r>
            <a:r>
              <a:rPr lang="id-ID" dirty="0"/>
              <a:t>, Centre </a:t>
            </a:r>
            <a:r>
              <a:rPr lang="id-ID" dirty="0" err="1"/>
              <a:t>for</a:t>
            </a:r>
            <a:r>
              <a:rPr lang="id-ID" dirty="0"/>
              <a:t> </a:t>
            </a:r>
            <a:r>
              <a:rPr lang="id-ID" dirty="0" err="1"/>
              <a:t>Orangutan</a:t>
            </a:r>
            <a:r>
              <a:rPr lang="id-ID" dirty="0"/>
              <a:t> </a:t>
            </a:r>
            <a:r>
              <a:rPr lang="id-ID" dirty="0" err="1"/>
              <a:t>Protection</a:t>
            </a:r>
            <a:r>
              <a:rPr lang="id-ID" dirty="0"/>
              <a:t> (COP) dan Jakarta </a:t>
            </a:r>
            <a:r>
              <a:rPr lang="id-ID" dirty="0" err="1"/>
              <a:t>Animal</a:t>
            </a:r>
            <a:r>
              <a:rPr lang="id-ID" dirty="0"/>
              <a:t> </a:t>
            </a:r>
            <a:r>
              <a:rPr lang="id-ID" dirty="0" err="1"/>
              <a:t>Aid</a:t>
            </a:r>
            <a:r>
              <a:rPr lang="id-ID" dirty="0"/>
              <a:t> Network (JAAN)</a:t>
            </a:r>
            <a:r>
              <a:rPr lang="en-US" dirty="0"/>
              <a:t> </a:t>
            </a:r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17" y="4141690"/>
            <a:ext cx="3755750" cy="2494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17" y="1446682"/>
            <a:ext cx="3755750" cy="2494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427" y="1446682"/>
            <a:ext cx="3491526" cy="23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776" y="448243"/>
            <a:ext cx="5791199" cy="627529"/>
          </a:xfrm>
        </p:spPr>
        <p:txBody>
          <a:bodyPr>
            <a:noAutofit/>
          </a:bodyPr>
          <a:lstStyle/>
          <a:p>
            <a:pPr algn="r"/>
            <a:r>
              <a:rPr lang="id-ID" b="1" smtClean="0"/>
              <a:t>SIGNIFICANT ENFORCEMENT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1375189"/>
            <a:ext cx="7996515" cy="2268072"/>
          </a:xfrm>
        </p:spPr>
        <p:txBody>
          <a:bodyPr>
            <a:noAutofit/>
          </a:bodyPr>
          <a:lstStyle/>
          <a:p>
            <a:pPr algn="just"/>
            <a:r>
              <a:rPr lang="id-ID" dirty="0"/>
              <a:t>3 </a:t>
            </a:r>
            <a:r>
              <a:rPr lang="id-ID" dirty="0" err="1" smtClean="0"/>
              <a:t>Orangutans</a:t>
            </a:r>
            <a:r>
              <a:rPr lang="id-ID" dirty="0" smtClean="0"/>
              <a:t>, </a:t>
            </a:r>
            <a:r>
              <a:rPr lang="id-ID" dirty="0"/>
              <a:t>2 </a:t>
            </a:r>
            <a:r>
              <a:rPr lang="id-ID" dirty="0" err="1" smtClean="0"/>
              <a:t>eagles</a:t>
            </a:r>
            <a:r>
              <a:rPr lang="id-ID" dirty="0" smtClean="0"/>
              <a:t>, </a:t>
            </a:r>
            <a:r>
              <a:rPr lang="id-ID" dirty="0" err="1"/>
              <a:t>Palm</a:t>
            </a:r>
            <a:r>
              <a:rPr lang="id-ID" dirty="0"/>
              <a:t> </a:t>
            </a:r>
            <a:r>
              <a:rPr lang="id-ID" dirty="0" err="1" smtClean="0"/>
              <a:t>Cockatoo</a:t>
            </a:r>
            <a:r>
              <a:rPr lang="id-ID" dirty="0" smtClean="0"/>
              <a:t>, </a:t>
            </a:r>
            <a:r>
              <a:rPr lang="id-ID" dirty="0"/>
              <a:t>1 </a:t>
            </a:r>
            <a:r>
              <a:rPr lang="id-ID" dirty="0" err="1"/>
              <a:t>leopard</a:t>
            </a:r>
            <a:r>
              <a:rPr lang="id-ID" dirty="0"/>
              <a:t> </a:t>
            </a:r>
            <a:r>
              <a:rPr lang="id-ID" dirty="0" smtClean="0"/>
              <a:t>were </a:t>
            </a:r>
            <a:r>
              <a:rPr lang="id-ID" dirty="0" err="1"/>
              <a:t>seizured</a:t>
            </a:r>
            <a:r>
              <a:rPr lang="id-ID" dirty="0"/>
              <a:t> </a:t>
            </a:r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an</a:t>
            </a:r>
            <a:r>
              <a:rPr lang="id-ID" dirty="0"/>
              <a:t> </a:t>
            </a:r>
            <a:r>
              <a:rPr lang="id-ID" dirty="0" err="1"/>
              <a:t>online</a:t>
            </a:r>
            <a:r>
              <a:rPr lang="id-ID" dirty="0"/>
              <a:t> </a:t>
            </a:r>
            <a:r>
              <a:rPr lang="id-ID" dirty="0" err="1"/>
              <a:t>wildlife</a:t>
            </a:r>
            <a:r>
              <a:rPr lang="id-ID" dirty="0"/>
              <a:t> </a:t>
            </a:r>
            <a:r>
              <a:rPr lang="id-ID" dirty="0" err="1"/>
              <a:t>seller</a:t>
            </a:r>
            <a:r>
              <a:rPr lang="id-ID" dirty="0"/>
              <a:t> in Aceh </a:t>
            </a:r>
            <a:r>
              <a:rPr lang="id-ID" dirty="0" err="1"/>
              <a:t>Province</a:t>
            </a:r>
            <a:r>
              <a:rPr lang="id-ID" dirty="0"/>
              <a:t> </a:t>
            </a:r>
            <a:r>
              <a:rPr lang="id-ID" dirty="0" err="1"/>
              <a:t>by</a:t>
            </a:r>
            <a:r>
              <a:rPr lang="id-ID" dirty="0"/>
              <a:t> </a:t>
            </a:r>
            <a:r>
              <a:rPr lang="id-ID" dirty="0" err="1"/>
              <a:t>Joint</a:t>
            </a:r>
            <a:r>
              <a:rPr lang="id-ID" dirty="0"/>
              <a:t> Team </a:t>
            </a:r>
            <a:r>
              <a:rPr lang="id-ID" dirty="0" err="1"/>
              <a:t>of</a:t>
            </a:r>
            <a:r>
              <a:rPr lang="id-ID" dirty="0"/>
              <a:t> Aceh </a:t>
            </a:r>
            <a:r>
              <a:rPr lang="id-ID" dirty="0" err="1"/>
              <a:t>Conservation</a:t>
            </a:r>
            <a:r>
              <a:rPr lang="id-ID" dirty="0"/>
              <a:t> </a:t>
            </a:r>
            <a:r>
              <a:rPr lang="id-ID" dirty="0" err="1"/>
              <a:t>Agency</a:t>
            </a:r>
            <a:r>
              <a:rPr lang="id-ID" dirty="0"/>
              <a:t>, Aceh </a:t>
            </a:r>
            <a:r>
              <a:rPr lang="id-ID" dirty="0" err="1"/>
              <a:t>Police</a:t>
            </a:r>
            <a:r>
              <a:rPr lang="id-ID" dirty="0"/>
              <a:t> </a:t>
            </a:r>
            <a:r>
              <a:rPr lang="id-ID" dirty="0" err="1"/>
              <a:t>Agency</a:t>
            </a:r>
            <a:r>
              <a:rPr lang="id-ID" dirty="0"/>
              <a:t>, </a:t>
            </a:r>
            <a:r>
              <a:rPr lang="id-ID" dirty="0" smtClean="0"/>
              <a:t>COP,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 smtClean="0"/>
              <a:t>Orangutan</a:t>
            </a:r>
            <a:r>
              <a:rPr lang="id-ID" dirty="0" smtClean="0"/>
              <a:t> </a:t>
            </a:r>
            <a:r>
              <a:rPr lang="id-ID" dirty="0" err="1" smtClean="0"/>
              <a:t>Information</a:t>
            </a:r>
            <a:r>
              <a:rPr lang="id-ID" dirty="0" smtClean="0"/>
              <a:t> Centre (OIC) </a:t>
            </a:r>
          </a:p>
          <a:p>
            <a:pPr algn="just"/>
            <a:r>
              <a:rPr lang="id-ID" dirty="0" err="1" smtClean="0"/>
              <a:t>Suspect</a:t>
            </a:r>
            <a:r>
              <a:rPr lang="id-ID" dirty="0" smtClean="0"/>
              <a:t> </a:t>
            </a:r>
            <a:r>
              <a:rPr lang="id-ID" dirty="0" err="1" smtClean="0"/>
              <a:t>was</a:t>
            </a:r>
            <a:r>
              <a:rPr lang="id-ID" dirty="0" smtClean="0"/>
              <a:t> </a:t>
            </a:r>
            <a:r>
              <a:rPr lang="id-ID" dirty="0" err="1" smtClean="0"/>
              <a:t>punished</a:t>
            </a:r>
            <a:r>
              <a:rPr lang="id-ID" dirty="0" smtClean="0"/>
              <a:t> </a:t>
            </a:r>
            <a:r>
              <a:rPr lang="id-ID" dirty="0" err="1" smtClean="0"/>
              <a:t>with</a:t>
            </a:r>
            <a:r>
              <a:rPr lang="id-ID" dirty="0" smtClean="0"/>
              <a:t> </a:t>
            </a:r>
            <a:r>
              <a:rPr lang="id-ID" dirty="0"/>
              <a:t>2 </a:t>
            </a:r>
            <a:r>
              <a:rPr lang="id-ID" dirty="0" err="1"/>
              <a:t>years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 smtClean="0"/>
              <a:t>inprisonment</a:t>
            </a:r>
            <a:endParaRPr lang="id-ID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98"/>
          <a:stretch/>
        </p:blipFill>
        <p:spPr>
          <a:xfrm>
            <a:off x="4588944" y="3643261"/>
            <a:ext cx="4662632" cy="305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0" y="3643261"/>
            <a:ext cx="4068988" cy="30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180</TotalTime>
  <Words>618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Parallax</vt:lpstr>
      <vt:lpstr>  CURRENT STATUS OF INDONESIAN EFFORT IN COMBATING ILLEGAL WILDLIFE TRADE </vt:lpstr>
      <vt:lpstr>NEW INITIATIVES AND UPDATES</vt:lpstr>
      <vt:lpstr>NEW INITIATIVES AND UPDATES</vt:lpstr>
      <vt:lpstr>NEW INITIATIVES AND UPDATES</vt:lpstr>
      <vt:lpstr>NEW INITIATIVES AND UPDATES</vt:lpstr>
      <vt:lpstr>SIGNIFICANT ENFORCEMENT CASES</vt:lpstr>
      <vt:lpstr>SIGNIFICANT ENFORCEMENT CASES</vt:lpstr>
      <vt:lpstr>SIGNIFICANT ENFORCEMENT CASES</vt:lpstr>
      <vt:lpstr>SIGNIFICANT ENFORCEMENT CASES</vt:lpstr>
      <vt:lpstr>SIGNIFICANT ENFORCEMENT CASES</vt:lpstr>
      <vt:lpstr>CHALLENGES</vt:lpstr>
      <vt:lpstr>RECOMMENDATIONS AND FUTURE PLANS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 COUNTRY REPORT</dc:title>
  <dc:creator>Microsoft Office User</dc:creator>
  <cp:lastModifiedBy>ade ofik hidayat</cp:lastModifiedBy>
  <cp:revision>26</cp:revision>
  <dcterms:created xsi:type="dcterms:W3CDTF">2016-03-16T23:56:04Z</dcterms:created>
  <dcterms:modified xsi:type="dcterms:W3CDTF">2017-03-08T06:34:40Z</dcterms:modified>
</cp:coreProperties>
</file>