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7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2" r:id="rId11"/>
    <p:sldId id="259" r:id="rId12"/>
    <p:sldId id="258" r:id="rId13"/>
    <p:sldId id="266" r:id="rId14"/>
    <p:sldId id="260" r:id="rId15"/>
    <p:sldId id="265" r:id="rId16"/>
    <p:sldId id="263" r:id="rId17"/>
    <p:sldId id="264" r:id="rId18"/>
    <p:sldId id="279" r:id="rId19"/>
    <p:sldId id="276" r:id="rId20"/>
    <p:sldId id="277" r:id="rId21"/>
    <p:sldId id="278" r:id="rId22"/>
    <p:sldId id="281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30" d="100"/>
          <a:sy n="130" d="100"/>
        </p:scale>
        <p:origin x="-1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C88B-BFD6-45C3-9C07-E1886918AA01}" type="datetimeFigureOut">
              <a:rPr lang="id-ID" smtClean="0"/>
              <a:t>3/8/17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2D0C-1569-466C-8043-FB22B03F5A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16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  <a:p>
            <a:pPr eaLnBrk="1" hangingPunct="1">
              <a:spcBef>
                <a:spcPct val="0"/>
              </a:spcBef>
            </a:pPr>
            <a:endParaRPr lang="en-SG" altLang="ja-JP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CB21943-0666-4F25-B3D3-41A9932FC6D3}" type="slidenum">
              <a:rPr lang="id-ID" altLang="ja-JP"/>
              <a:pPr>
                <a:defRPr/>
              </a:pPr>
              <a:t>19</a:t>
            </a:fld>
            <a:endParaRPr lang="id-ID" altLang="ja-JP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7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6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8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FE3A-1115-4633-B19A-576DE5234138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E155-1262-42CD-B01F-695F27C6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442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22400" y="1628775"/>
            <a:ext cx="7874000" cy="5457825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07200" y="1625600"/>
            <a:ext cx="3124200" cy="3611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9699" y="1617122"/>
            <a:ext cx="5969001" cy="3632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966" y="2486284"/>
            <a:ext cx="4682068" cy="1590416"/>
          </a:xfrm>
        </p:spPr>
        <p:txBody>
          <a:bodyPr anchor="t">
            <a:normAutofit fontScale="90000"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 DUKUNG!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spc="72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IMPLEMENTASI PENUH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SVLK</a:t>
            </a:r>
            <a:endParaRPr lang="en-US" sz="48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3533" y="4534560"/>
            <a:ext cx="5096934" cy="9614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Agus Justianto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248" y="2755609"/>
            <a:ext cx="1239952" cy="8765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9698" y="342900"/>
            <a:ext cx="7899401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41" y="498541"/>
            <a:ext cx="1073321" cy="759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7201" y="1240589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Kehutanan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1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80390"/>
            <a:ext cx="8542338" cy="630774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63550" y="6223000"/>
            <a:ext cx="2894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/>
              <a:t>Brussels, 21 April 2016</a:t>
            </a:r>
          </a:p>
        </p:txBody>
      </p:sp>
    </p:spTree>
    <p:extLst>
      <p:ext uri="{BB962C8B-B14F-4D97-AF65-F5344CB8AC3E}">
        <p14:creationId xmlns:p14="http://schemas.microsoft.com/office/powerpoint/2010/main" val="364111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elabuhan-tanjung-emas-semara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600" y="1548012"/>
            <a:ext cx="6400800" cy="390875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420533" y="2299759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SVLK =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0533" y="1536700"/>
            <a:ext cx="5884334" cy="3915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84" y="1625601"/>
            <a:ext cx="5187949" cy="38735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Menembus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Memberantas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pembalakan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ilegal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kelola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kehutanan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Menjamin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legalitas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martabat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Mempromosikan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lestari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13" name="Oval 12"/>
          <p:cNvSpPr/>
          <p:nvPr/>
        </p:nvSpPr>
        <p:spPr>
          <a:xfrm>
            <a:off x="1003300" y="2858028"/>
            <a:ext cx="1511300" cy="1511300"/>
          </a:xfrm>
          <a:prstGeom prst="ellipse">
            <a:avLst/>
          </a:prstGeom>
          <a:solidFill>
            <a:srgbClr val="FFF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09" y="3115474"/>
            <a:ext cx="1317291" cy="9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udi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800" y="1724025"/>
            <a:ext cx="4978400" cy="37338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420533" y="2299759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0533" y="1727200"/>
            <a:ext cx="5884334" cy="3725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84" y="1816100"/>
            <a:ext cx="5357284" cy="36195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terakreditasi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Nasional (KAN)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simpul-simpul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Primer,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(IUI/TDI),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Pedagang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(TPT-KB, TPT-KO)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Pedagang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eksportir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lv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pemangku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kehutanan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Indonesia.</a:t>
            </a:r>
          </a:p>
          <a:p>
            <a:pPr marL="0" lvl="0" indent="0">
              <a:buNone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Pemantau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LSM &amp;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192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SVLK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Ekspor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068" y="2150536"/>
            <a:ext cx="7128932" cy="601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7068" y="3000114"/>
            <a:ext cx="7128932" cy="601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7068" y="3849692"/>
            <a:ext cx="7128932" cy="601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7267" y="1633936"/>
            <a:ext cx="8144933" cy="50813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ekspor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furniture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9 HS Code Furniture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V-Legal/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-SVLK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(data SILK)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1" y="2243537"/>
            <a:ext cx="884764" cy="42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1" y="3102838"/>
            <a:ext cx="884764" cy="42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8650" y="3962139"/>
            <a:ext cx="884764" cy="42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7068" y="2150536"/>
            <a:ext cx="364065" cy="6011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07069" y="3000113"/>
            <a:ext cx="905932" cy="6011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07068" y="3839901"/>
            <a:ext cx="6773332" cy="6109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28650" y="4876471"/>
            <a:ext cx="8144933" cy="50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ekspor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furniture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 HS Code Furniture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V-Legal/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-SVLK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(data BPS)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7068" y="5380169"/>
            <a:ext cx="7128932" cy="6011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3837" y="5481706"/>
            <a:ext cx="884764" cy="42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07201" y="2326065"/>
            <a:ext cx="1574799" cy="399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48.097.203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764865" y="3177315"/>
            <a:ext cx="1574799" cy="399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129.064.163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654798" y="4018464"/>
            <a:ext cx="1574799" cy="399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1.095.192.087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646328" y="5526194"/>
            <a:ext cx="1574799" cy="399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1.349.909.000</a:t>
            </a:r>
          </a:p>
        </p:txBody>
      </p:sp>
    </p:spTree>
    <p:extLst>
      <p:ext uri="{BB962C8B-B14F-4D97-AF65-F5344CB8AC3E}">
        <p14:creationId xmlns:p14="http://schemas.microsoft.com/office/powerpoint/2010/main" val="22333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900" y="1897287"/>
            <a:ext cx="5511800" cy="3676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SVLK = Hulu +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Hilir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20533" y="2421467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0533" y="1892301"/>
            <a:ext cx="5884334" cy="36787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84" y="2095500"/>
            <a:ext cx="5357284" cy="34417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bersertifikat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sertifikasi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SVLK di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hilir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illegal logging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03300" y="2858028"/>
            <a:ext cx="1511300" cy="1511300"/>
          </a:xfrm>
          <a:prstGeom prst="ellipse">
            <a:avLst/>
          </a:prstGeom>
          <a:solidFill>
            <a:srgbClr val="FFF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09" y="3115474"/>
            <a:ext cx="1317291" cy="9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8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SC_98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043" y="1574800"/>
            <a:ext cx="6891595" cy="46101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420533" y="3042709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Permendag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25/2016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0533" y="1580623"/>
            <a:ext cx="5884334" cy="4608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84" y="1794933"/>
            <a:ext cx="5187949" cy="425026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apresiasi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SVLK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pencapaiannya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berkomitmen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FLEGT License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secepatnya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memandang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Permendag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89/2015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melemahkan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kredibilitas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SVLK 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Revisi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Permendag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25/2016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FLEGT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Licenses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diimplementasikan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segera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2013: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SVLK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Eropa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s/d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FLEGT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ekspor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V-legal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dikenakan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Tuntas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(due diligence)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V-Legal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diakui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FLEGT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3300" y="2858028"/>
            <a:ext cx="1511300" cy="1511300"/>
          </a:xfrm>
          <a:prstGeom prst="ellipse">
            <a:avLst/>
          </a:prstGeom>
          <a:solidFill>
            <a:srgbClr val="FFF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09" y="3115474"/>
            <a:ext cx="1317291" cy="9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5775" y="1676397"/>
            <a:ext cx="8915399" cy="5687193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Sertifikasi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SVLK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775" y="1580623"/>
            <a:ext cx="8819092" cy="38719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2122"/>
            <a:ext cx="4105275" cy="156527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HANYA TERSISA </a:t>
            </a:r>
          </a:p>
          <a:p>
            <a:pPr marL="0" lv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6% (94 unit)</a:t>
            </a:r>
          </a:p>
          <a:p>
            <a:pPr marL="0" lv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ETPIK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IKM furniture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bersertifikat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SVLK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3424238"/>
            <a:ext cx="4105275" cy="1850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1138 unit </a:t>
            </a: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IKM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furniture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ETPIK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SUDAH BERSERTIFIKAT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03258" y="1762122"/>
            <a:ext cx="4089400" cy="1565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TELAH DILAKUKAN SERTIFIKASI SEBANYAK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1888 unit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2508 unit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ETPIK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03258" y="3424237"/>
            <a:ext cx="4089400" cy="1850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496 unit 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IKM furniture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ETPIK yang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BELUM BERSERTIFIKAT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94 unit ETPIK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566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69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6600" y="1846475"/>
            <a:ext cx="6502400" cy="433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Sertifikasi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SVLK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20533" y="3023659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0533" y="1854200"/>
            <a:ext cx="5884334" cy="43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84" y="1998132"/>
            <a:ext cx="5357284" cy="41740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IRT/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Pengrajin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6.663.800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IUI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s.d.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10.060.600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IUIPHHK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s.d.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6000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19.448.000</a:t>
            </a:r>
          </a:p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IUI &gt; 500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IUIPHHK &gt; 6000 m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28.879.400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Penampungan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(TPT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9.389.600</a:t>
            </a:r>
          </a:p>
          <a:p>
            <a:pPr marL="0" indent="0">
              <a:buNone/>
            </a:pP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Permenhut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P96/2014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EU-ID sign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7600" y="1576363"/>
            <a:ext cx="6197600" cy="3882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Kemitraan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Sukarela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420533" y="2299759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0533" y="1574800"/>
            <a:ext cx="5884334" cy="3877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384" y="1727200"/>
            <a:ext cx="5187949" cy="365760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Penandatanganan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FLEGT-VPA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Eropa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 September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diratifikasi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Perpres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No. 21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</a:p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LK (S-LK)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otomatis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FLEGT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</a:p>
          <a:p>
            <a:pPr marL="0" lv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Eropa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tuntas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due diligence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kehutanan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S-LK</a:t>
            </a:r>
          </a:p>
          <a:p>
            <a:pPr marL="0" lv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*Due diligence =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USD 2000/shipment!</a:t>
            </a:r>
          </a:p>
        </p:txBody>
      </p:sp>
    </p:spTree>
    <p:extLst>
      <p:ext uri="{BB962C8B-B14F-4D97-AF65-F5344CB8AC3E}">
        <p14:creationId xmlns:p14="http://schemas.microsoft.com/office/powerpoint/2010/main" val="41799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714348" y="274638"/>
            <a:ext cx="84296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d-ID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00"/>
                </a:solidFill>
                <a:latin typeface="Bernard MT Condensed"/>
                <a:ea typeface="+mj-ea"/>
                <a:cs typeface="+mj-cs"/>
              </a:rPr>
              <a:t>APA </a:t>
            </a:r>
            <a:r>
              <a:rPr lang="id-ID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00"/>
                </a:solidFill>
                <a:latin typeface="Bernard MT Condensed"/>
                <a:ea typeface="+mj-ea"/>
                <a:cs typeface="+mj-cs"/>
              </a:rPr>
              <a:t>ITU </a:t>
            </a:r>
            <a:r>
              <a:rPr lang="id-ID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00"/>
                </a:solidFill>
                <a:latin typeface="Bernard MT Condensed"/>
                <a:ea typeface="+mj-ea"/>
                <a:cs typeface="+mj-cs"/>
              </a:rPr>
              <a:t>FLEGT-VPA </a:t>
            </a:r>
            <a:r>
              <a:rPr lang="id-ID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00"/>
                </a:solidFill>
                <a:latin typeface="Bernard MT Condensed"/>
                <a:ea typeface="+mj-ea"/>
                <a:cs typeface="+mj-cs"/>
              </a:rPr>
              <a:t>?</a:t>
            </a:r>
          </a:p>
          <a:p>
            <a:pPr algn="ctr" eaLnBrk="0" hangingPunct="0">
              <a:defRPr/>
            </a:pPr>
            <a:endParaRPr lang="en-US" sz="3800" dirty="0">
              <a:solidFill>
                <a:srgbClr val="CCCC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1168835"/>
            <a:ext cx="8229600" cy="557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tabLst>
                <a:tab pos="5916613" algn="l"/>
              </a:tabLst>
              <a:defRPr/>
            </a:pPr>
            <a:r>
              <a:rPr lang="id-ID" sz="2400" i="1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Forest Law Enforcement, Governance and Grade -Voluntary </a:t>
            </a:r>
            <a:r>
              <a:rPr lang="id-ID" sz="2400" i="1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Partnership Agreement</a:t>
            </a:r>
            <a:r>
              <a:rPr lang="en-US" sz="2400" i="1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i="1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(</a:t>
            </a:r>
            <a:r>
              <a:rPr lang="id-ID" sz="2400" i="1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FLEGT-</a:t>
            </a:r>
            <a:r>
              <a:rPr lang="en-US" sz="2400" i="1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VPA</a:t>
            </a:r>
            <a:r>
              <a:rPr lang="en-US" sz="2400" i="1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)</a:t>
            </a:r>
            <a:r>
              <a:rPr lang="id-ID" sz="2400" i="1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 </a:t>
            </a:r>
            <a:endParaRPr lang="en-US" sz="2400" i="1" dirty="0">
              <a:solidFill>
                <a:srgbClr val="00B050"/>
              </a:solidFill>
              <a:latin typeface="Bernard MT Condensed" pitchFamily="18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5916613" algn="l"/>
              </a:tabLst>
              <a:defRPr/>
            </a:pPr>
            <a:r>
              <a:rPr lang="en-US" sz="2400" dirty="0">
                <a:latin typeface="Bernard MT Condensed" pitchFamily="18" charset="0"/>
                <a:cs typeface="+mn-cs"/>
              </a:rPr>
              <a:t>     </a:t>
            </a:r>
            <a:r>
              <a:rPr lang="id-ID" sz="2400" dirty="0">
                <a:latin typeface="Bernard MT Condensed" pitchFamily="18" charset="0"/>
                <a:cs typeface="+mn-cs"/>
              </a:rPr>
              <a:t>Perjanjian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kemitraan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id-ID" sz="2400" dirty="0">
                <a:latin typeface="Bernard MT Condensed" pitchFamily="18" charset="0"/>
                <a:cs typeface="+mn-cs"/>
              </a:rPr>
              <a:t>sukarela antara negara penghasil kayu dengan U</a:t>
            </a:r>
            <a:r>
              <a:rPr lang="en-US" sz="2400" dirty="0">
                <a:latin typeface="Bernard MT Condensed" pitchFamily="18" charset="0"/>
                <a:cs typeface="+mn-cs"/>
              </a:rPr>
              <a:t>E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dalam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id-ID" sz="2400" dirty="0">
                <a:latin typeface="Bernard MT Condensed" pitchFamily="18" charset="0"/>
                <a:cs typeface="+mn-cs"/>
              </a:rPr>
              <a:t>memberantas pembalakan </a:t>
            </a:r>
            <a:r>
              <a:rPr lang="en-US" sz="2400" dirty="0">
                <a:latin typeface="Bernard MT Condensed" pitchFamily="18" charset="0"/>
                <a:cs typeface="+mn-cs"/>
              </a:rPr>
              <a:t>liar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dan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id-ID" sz="2400" dirty="0">
                <a:latin typeface="Bernard MT Condensed" pitchFamily="18" charset="0"/>
                <a:cs typeface="+mn-cs"/>
              </a:rPr>
              <a:t>mendorong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perdagangan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hasil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hutan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id-ID" sz="2400" dirty="0">
                <a:latin typeface="Bernard MT Condensed" pitchFamily="18" charset="0"/>
                <a:cs typeface="+mn-cs"/>
              </a:rPr>
              <a:t> yang dipungut secara </a:t>
            </a:r>
            <a:r>
              <a:rPr lang="en-US" sz="2400" dirty="0">
                <a:latin typeface="Bernard MT Condensed" pitchFamily="18" charset="0"/>
                <a:cs typeface="+mn-cs"/>
              </a:rPr>
              <a:t>legal</a:t>
            </a:r>
            <a:r>
              <a:rPr lang="id-ID" sz="2400" dirty="0">
                <a:latin typeface="Bernard MT Condensed" pitchFamily="18" charset="0"/>
                <a:cs typeface="+mn-cs"/>
              </a:rPr>
              <a:t>.</a:t>
            </a:r>
            <a:endParaRPr lang="en-US" sz="2400" dirty="0">
              <a:latin typeface="Bernard MT Condensed" pitchFamily="18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tabLst>
                <a:tab pos="5916613" algn="l"/>
              </a:tabLst>
              <a:defRPr/>
            </a:pPr>
            <a:r>
              <a:rPr lang="en-US" sz="2400" dirty="0" err="1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Tujuan</a:t>
            </a:r>
            <a:r>
              <a:rPr lang="en-US" sz="2400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id-ID" sz="2400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FLEGT-</a:t>
            </a:r>
            <a:r>
              <a:rPr lang="en-US" sz="2400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VPA</a:t>
            </a:r>
            <a:r>
              <a:rPr lang="en-US" sz="2400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FF99"/>
              </a:buClr>
              <a:buFont typeface="Arial" pitchFamily="34" charset="0"/>
              <a:buNone/>
              <a:tabLst>
                <a:tab pos="5916613" algn="l"/>
              </a:tabLst>
              <a:defRPr/>
            </a:pPr>
            <a:r>
              <a:rPr lang="id-ID" sz="2400" dirty="0">
                <a:latin typeface="Bernard MT Condensed" pitchFamily="18" charset="0"/>
                <a:cs typeface="+mn-cs"/>
              </a:rPr>
              <a:t>*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menekan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masuknya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kayu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ilegal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ke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pasar</a:t>
            </a:r>
            <a:r>
              <a:rPr lang="en-US" sz="2400" dirty="0">
                <a:latin typeface="Bernard MT Condensed" pitchFamily="18" charset="0"/>
                <a:cs typeface="+mn-cs"/>
              </a:rPr>
              <a:t> UE.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FF99"/>
              </a:buClr>
              <a:buFont typeface="Arial" pitchFamily="34" charset="0"/>
              <a:buNone/>
              <a:tabLst>
                <a:tab pos="5916613" algn="l"/>
              </a:tabLst>
              <a:defRPr/>
            </a:pPr>
            <a:r>
              <a:rPr lang="id-ID" sz="2400" dirty="0">
                <a:latin typeface="Bernard MT Condensed" pitchFamily="18" charset="0"/>
                <a:cs typeface="+mn-cs"/>
              </a:rPr>
              <a:t>*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Berbagi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peran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dan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tanggungjawab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antara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negara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pengekspor</a:t>
            </a:r>
            <a:r>
              <a:rPr lang="id-ID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>
                <a:latin typeface="Bernard MT Condensed" pitchFamily="18" charset="0"/>
                <a:cs typeface="+mn-cs"/>
              </a:rPr>
              <a:t>(Indonesia)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dengan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negara</a:t>
            </a:r>
            <a:r>
              <a:rPr lang="en-US" sz="2400" dirty="0">
                <a:latin typeface="Bernard MT Condensed" pitchFamily="18" charset="0"/>
                <a:cs typeface="+mn-cs"/>
              </a:rPr>
              <a:t> </a:t>
            </a:r>
            <a:r>
              <a:rPr lang="en-US" sz="2400" dirty="0" err="1">
                <a:latin typeface="Bernard MT Condensed" pitchFamily="18" charset="0"/>
                <a:cs typeface="+mn-cs"/>
              </a:rPr>
              <a:t>pengimpor</a:t>
            </a:r>
            <a:r>
              <a:rPr lang="en-US" sz="2400" dirty="0">
                <a:latin typeface="Bernard MT Condensed" pitchFamily="18" charset="0"/>
                <a:cs typeface="+mn-cs"/>
              </a:rPr>
              <a:t> (UE).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tabLst>
                <a:tab pos="5916613" algn="l"/>
              </a:tabLst>
              <a:defRPr/>
            </a:pPr>
            <a:r>
              <a:rPr lang="sv-SE" sz="2400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Prinsip </a:t>
            </a:r>
            <a:r>
              <a:rPr lang="id-ID" sz="2400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FLEGT-</a:t>
            </a:r>
            <a:r>
              <a:rPr lang="sv-SE" sz="2400" dirty="0" smtClean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VPA </a:t>
            </a:r>
            <a:r>
              <a:rPr lang="sv-SE" sz="2400" dirty="0">
                <a:solidFill>
                  <a:srgbClr val="00B050"/>
                </a:solidFill>
                <a:latin typeface="Bernard MT Condensed" pitchFamily="18" charset="0"/>
                <a:cs typeface="+mn-cs"/>
              </a:rPr>
              <a:t>:</a:t>
            </a:r>
            <a:endParaRPr lang="en-US" sz="2400" dirty="0">
              <a:solidFill>
                <a:srgbClr val="00B050"/>
              </a:solidFill>
              <a:latin typeface="Bernard MT Condensed" pitchFamily="18" charset="0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FFFF99"/>
              </a:buClr>
              <a:buFont typeface="Arial" pitchFamily="34" charset="0"/>
              <a:buNone/>
              <a:tabLst>
                <a:tab pos="5916613" algn="l"/>
              </a:tabLst>
              <a:defRPr/>
            </a:pPr>
            <a:r>
              <a:rPr lang="id-ID" sz="2400" dirty="0">
                <a:latin typeface="Bernard MT Condensed" pitchFamily="18" charset="0"/>
                <a:cs typeface="+mn-cs"/>
              </a:rPr>
              <a:t>* </a:t>
            </a:r>
            <a:r>
              <a:rPr lang="sv-SE" sz="2400" dirty="0">
                <a:latin typeface="Bernard MT Condensed" pitchFamily="18" charset="0"/>
                <a:cs typeface="+mn-cs"/>
              </a:rPr>
              <a:t>Tidak diskriminatif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FFFF99"/>
              </a:buClr>
              <a:buFont typeface="Arial" pitchFamily="34" charset="0"/>
              <a:buNone/>
              <a:tabLst>
                <a:tab pos="5916613" algn="l"/>
              </a:tabLst>
              <a:defRPr/>
            </a:pPr>
            <a:r>
              <a:rPr lang="id-ID" sz="2400" dirty="0">
                <a:latin typeface="Bernard MT Condensed" pitchFamily="18" charset="0"/>
                <a:cs typeface="+mn-cs"/>
              </a:rPr>
              <a:t>* </a:t>
            </a:r>
            <a:r>
              <a:rPr lang="sv-SE" sz="2400" dirty="0">
                <a:latin typeface="Bernard MT Condensed" pitchFamily="18" charset="0"/>
                <a:cs typeface="+mn-cs"/>
              </a:rPr>
              <a:t>Mengikuti hukum di Indonesia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FFFF99"/>
              </a:buClr>
              <a:buFont typeface="Arial" pitchFamily="34" charset="0"/>
              <a:buNone/>
              <a:tabLst>
                <a:tab pos="5916613" algn="l"/>
              </a:tabLst>
              <a:defRPr/>
            </a:pPr>
            <a:r>
              <a:rPr lang="id-ID" sz="2400" dirty="0">
                <a:latin typeface="Bernard MT Condensed" pitchFamily="18" charset="0"/>
                <a:cs typeface="+mn-cs"/>
              </a:rPr>
              <a:t>* </a:t>
            </a:r>
            <a:r>
              <a:rPr lang="sv-SE" sz="2400" dirty="0">
                <a:latin typeface="Bernard MT Condensed" pitchFamily="18" charset="0"/>
                <a:cs typeface="+mn-cs"/>
              </a:rPr>
              <a:t>Kewajiban timbal balik (reciprocal obligation)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FFFF99"/>
              </a:buClr>
              <a:buFont typeface="Arial" pitchFamily="34" charset="0"/>
              <a:buNone/>
              <a:tabLst>
                <a:tab pos="5916613" algn="l"/>
              </a:tabLst>
              <a:defRPr/>
            </a:pPr>
            <a:r>
              <a:rPr lang="id-ID" sz="2400" dirty="0">
                <a:latin typeface="Bernard MT Condensed" pitchFamily="18" charset="0"/>
                <a:cs typeface="+mn-cs"/>
              </a:rPr>
              <a:t>* </a:t>
            </a:r>
            <a:r>
              <a:rPr lang="sv-SE" sz="2400" i="1" dirty="0">
                <a:latin typeface="Bernard MT Condensed" pitchFamily="18" charset="0"/>
                <a:cs typeface="+mn-cs"/>
              </a:rPr>
              <a:t>Zero laundring</a:t>
            </a:r>
            <a:endParaRPr lang="en-US" sz="2400" i="1" dirty="0">
              <a:latin typeface="Bernard MT Condensed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5916613" algn="l"/>
              </a:tabLst>
              <a:defRPr/>
            </a:pPr>
            <a:endParaRPr lang="en-US" sz="320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SC021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9068" y="1755774"/>
            <a:ext cx="4923368" cy="369252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420533" y="2299759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0533" y="1752600"/>
            <a:ext cx="5884334" cy="3699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484" y="1930400"/>
            <a:ext cx="5412316" cy="37972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Dibangun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pemangku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Menjamin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legalitas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ketelusuran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Sertifikasi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Lestari (S-PHPL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Sertifikasi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Legalitas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(S-LK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Deklarasi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Kesesuaian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Pemasok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(DKP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3300" y="2858028"/>
            <a:ext cx="1511300" cy="1511300"/>
          </a:xfrm>
          <a:prstGeom prst="ellipse">
            <a:avLst/>
          </a:prstGeom>
          <a:solidFill>
            <a:srgbClr val="FFF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09" y="3115474"/>
            <a:ext cx="1317291" cy="9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7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Bernard MT Condensed" pitchFamily="18" charset="0"/>
              </a:rPr>
              <a:t>MENGAPA INDONESIA MELAKUKAN PERJANJIAN FLEGT-VPA DGN UE?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472488" cy="43402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d-ID" dirty="0" smtClean="0"/>
              <a:t>INDONESIA ingin memperoleh nilai tambah dan pengakuan (rekognisi) bahwa SVLK merupakan sistem yang layak dipercaya untuk membuktikan legalitas produk perkayuan. </a:t>
            </a:r>
          </a:p>
          <a:p>
            <a:pPr eaLnBrk="1" hangingPunct="1">
              <a:buFont typeface="Arial" pitchFamily="34" charset="0"/>
              <a:buNone/>
            </a:pPr>
            <a:r>
              <a:rPr lang="id-ID" dirty="0" smtClean="0"/>
              <a:t>INDONESIA bersama UE berkeinginan:</a:t>
            </a:r>
          </a:p>
          <a:p>
            <a:pPr eaLnBrk="1" hangingPunct="1"/>
            <a:r>
              <a:rPr lang="id-ID" dirty="0" smtClean="0"/>
              <a:t>Mencegah perdagangan kayu ilegal</a:t>
            </a:r>
          </a:p>
          <a:p>
            <a:pPr eaLnBrk="1" hangingPunct="1"/>
            <a:r>
              <a:rPr lang="id-ID" dirty="0" smtClean="0"/>
              <a:t>Melestarikan sumberdaya hutan dunia</a:t>
            </a:r>
          </a:p>
          <a:p>
            <a:pPr eaLnBrk="1" hangingPunct="1"/>
            <a:r>
              <a:rPr lang="id-ID" dirty="0" smtClean="0"/>
              <a:t>Melaksanakan peraturan dan perundangan</a:t>
            </a:r>
          </a:p>
          <a:p>
            <a:pPr eaLnBrk="1" hangingPunct="1"/>
            <a:r>
              <a:rPr lang="id-ID" dirty="0" smtClean="0"/>
              <a:t>Meningkatkan forest governance.</a:t>
            </a:r>
          </a:p>
        </p:txBody>
      </p:sp>
    </p:spTree>
    <p:extLst>
      <p:ext uri="{BB962C8B-B14F-4D97-AF65-F5344CB8AC3E}">
        <p14:creationId xmlns:p14="http://schemas.microsoft.com/office/powerpoint/2010/main" val="20438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4470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6000" dirty="0" smtClean="0">
                <a:solidFill>
                  <a:srgbClr val="CCCC00"/>
                </a:solidFill>
                <a:latin typeface="Bernard MT Condensed" pitchFamily="18" charset="0"/>
              </a:rPr>
              <a:t>MANFAAT VPA BAGI INDONESIA?</a:t>
            </a:r>
            <a:endParaRPr lang="id-ID" sz="6000" dirty="0">
              <a:solidFill>
                <a:srgbClr val="CCCC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400675"/>
          </a:xfrm>
        </p:spPr>
        <p:txBody>
          <a:bodyPr>
            <a:noAutofit/>
          </a:bodyPr>
          <a:lstStyle/>
          <a:p>
            <a:pPr marL="65151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95000"/>
              <a:buFont typeface="+mj-lt"/>
              <a:buAutoNum type="arabicPeriod"/>
              <a:defRPr/>
            </a:pPr>
            <a:r>
              <a:rPr lang="id-ID" sz="3200" dirty="0" smtClean="0">
                <a:latin typeface="Bernard MT Condensed" pitchFamily="18" charset="0"/>
              </a:rPr>
              <a:t>MENYELAMATKAN PENDAPATAN NEGARA </a:t>
            </a:r>
          </a:p>
          <a:p>
            <a:pPr marL="65151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95000"/>
              <a:buFont typeface="+mj-lt"/>
              <a:buAutoNum type="arabicPeriod"/>
              <a:defRPr/>
            </a:pPr>
            <a:r>
              <a:rPr lang="id-ID" sz="3200" dirty="0" smtClean="0">
                <a:latin typeface="Bernard MT Condensed" pitchFamily="18" charset="0"/>
              </a:rPr>
              <a:t>PENGAKUAN TERHADAP </a:t>
            </a:r>
            <a:r>
              <a:rPr lang="id-ID" sz="3200" dirty="0" smtClean="0">
                <a:solidFill>
                  <a:srgbClr val="92D050"/>
                </a:solidFill>
                <a:latin typeface="Bernard MT Condensed" pitchFamily="18" charset="0"/>
              </a:rPr>
              <a:t>KREDIBILITAS SISTEM </a:t>
            </a:r>
            <a:r>
              <a:rPr lang="id-ID" sz="3200" dirty="0" smtClean="0">
                <a:latin typeface="Bernard MT Condensed" pitchFamily="18" charset="0"/>
              </a:rPr>
              <a:t>(</a:t>
            </a:r>
            <a:r>
              <a:rPr lang="id-ID" sz="3200" dirty="0" smtClean="0">
                <a:solidFill>
                  <a:srgbClr val="92D050"/>
                </a:solidFill>
                <a:latin typeface="Bernard MT Condensed" pitchFamily="18" charset="0"/>
              </a:rPr>
              <a:t>SVLK</a:t>
            </a:r>
            <a:r>
              <a:rPr lang="id-ID" sz="3200" dirty="0" smtClean="0">
                <a:latin typeface="Bernard MT Condensed" pitchFamily="18" charset="0"/>
              </a:rPr>
              <a:t>) YANG DIBANGUN INDONESIA (</a:t>
            </a:r>
            <a:r>
              <a:rPr lang="id-ID" sz="3200" u="sng" dirty="0" smtClean="0">
                <a:latin typeface="Bernard MT Condensed" pitchFamily="18" charset="0"/>
              </a:rPr>
              <a:t>+10</a:t>
            </a:r>
            <a:r>
              <a:rPr lang="id-ID" sz="3200" dirty="0" smtClean="0">
                <a:latin typeface="Bernard MT Condensed" pitchFamily="18" charset="0"/>
              </a:rPr>
              <a:t> TH)</a:t>
            </a:r>
          </a:p>
          <a:p>
            <a:pPr marL="65151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95000"/>
              <a:buFont typeface="+mj-lt"/>
              <a:buAutoNum type="arabicPeriod"/>
              <a:defRPr/>
            </a:pPr>
            <a:r>
              <a:rPr lang="id-ID" sz="3200" dirty="0" smtClean="0">
                <a:latin typeface="Bernard MT Condensed" pitchFamily="18" charset="0"/>
              </a:rPr>
              <a:t>MENINGKATKAN </a:t>
            </a:r>
            <a:r>
              <a:rPr lang="id-ID" sz="3200" dirty="0" smtClean="0">
                <a:solidFill>
                  <a:srgbClr val="92D050"/>
                </a:solidFill>
                <a:latin typeface="Bernard MT Condensed" pitchFamily="18" charset="0"/>
              </a:rPr>
              <a:t>DAYA SAING (COMPETITIVE ADVANTAGE)</a:t>
            </a:r>
            <a:r>
              <a:rPr lang="id-ID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 </a:t>
            </a:r>
            <a:r>
              <a:rPr lang="id-ID" sz="3200" dirty="0" smtClean="0">
                <a:latin typeface="Bernard MT Condensed" pitchFamily="18" charset="0"/>
              </a:rPr>
              <a:t>KAYU/PRODUK KAYU INDONESIA DI PASAR INTERNASIONAL </a:t>
            </a:r>
          </a:p>
          <a:p>
            <a:pPr marL="65151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95000"/>
              <a:buFont typeface="+mj-lt"/>
              <a:buAutoNum type="arabicPeriod"/>
              <a:defRPr/>
            </a:pPr>
            <a:r>
              <a:rPr lang="id-ID" sz="3200" dirty="0" smtClean="0">
                <a:latin typeface="Bernard MT Condensed" pitchFamily="18" charset="0"/>
              </a:rPr>
              <a:t>MEMPEROLEH DUKUNGAN INTERNASIONAL DALAM  MENGATASI ILLEGAL LOGGING DAN PERDAGANGAN KAYU/PRODUK KAYU ILLEGAL</a:t>
            </a:r>
          </a:p>
          <a:p>
            <a:pPr marL="65151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95000"/>
              <a:buFont typeface="+mj-lt"/>
              <a:buAutoNum type="arabicPeriod"/>
              <a:defRPr/>
            </a:pPr>
            <a:r>
              <a:rPr lang="id-ID" sz="3200" dirty="0" smtClean="0">
                <a:latin typeface="Bernard MT Condensed" pitchFamily="18" charset="0"/>
              </a:rPr>
              <a:t>MELALUI JALUR HIJAU (</a:t>
            </a:r>
            <a:r>
              <a:rPr lang="id-ID" sz="3200" dirty="0" smtClean="0">
                <a:solidFill>
                  <a:srgbClr val="00B050"/>
                </a:solidFill>
                <a:latin typeface="Bernard MT Condensed" pitchFamily="18" charset="0"/>
              </a:rPr>
              <a:t>GREEN LANE</a:t>
            </a:r>
            <a:r>
              <a:rPr lang="id-ID" sz="3200" dirty="0" smtClean="0">
                <a:latin typeface="Bernard MT Condensed" pitchFamily="18" charset="0"/>
              </a:rPr>
              <a:t>)</a:t>
            </a:r>
            <a:endParaRPr lang="id-ID" sz="32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3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527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elabuhan-tanjung-emas-semara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600" y="1548012"/>
            <a:ext cx="6400800" cy="390875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420533" y="2299759"/>
            <a:ext cx="6618817" cy="4746661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60"/>
            <a:ext cx="7886700" cy="1325563"/>
          </a:xfrm>
        </p:spPr>
        <p:txBody>
          <a:bodyPr>
            <a:normAutofit/>
          </a:bodyPr>
          <a:lstStyle/>
          <a:p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next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0533" y="1536700"/>
            <a:ext cx="5884334" cy="3915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84" y="1625601"/>
            <a:ext cx="5187949" cy="38735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d-ID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Promosi dan outreach SVLK di dalam dan luar negeri</a:t>
            </a:r>
          </a:p>
          <a:p>
            <a:pPr marL="0" indent="0">
              <a:buNone/>
            </a:pPr>
            <a:r>
              <a:rPr lang="id-ID" sz="2200" b="1" dirty="0">
                <a:latin typeface="Arial" panose="020B0604020202020204" pitchFamily="34" charset="0"/>
                <a:cs typeface="Arial" panose="020B0604020202020204" pitchFamily="34" charset="0"/>
              </a:rPr>
              <a:t>Memfasilitasi industri khususnya IKM dalam memperoleh sertifikat LK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id-ID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Mendorong public procurement policy di Indonesia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id-ID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Menghubungkan SILK dengan sistem pada competent authority di negera tujuan ekspor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id-ID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nyiapkan dan me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mperbaiki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peraturan pendukung SVLK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3300" y="2858028"/>
            <a:ext cx="1511300" cy="1511300"/>
          </a:xfrm>
          <a:prstGeom prst="ellipse">
            <a:avLst/>
          </a:prstGeom>
          <a:solidFill>
            <a:srgbClr val="FFF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09" y="3115474"/>
            <a:ext cx="1317291" cy="9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267" y="-101600"/>
            <a:ext cx="9364134" cy="70442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66900" y="1628775"/>
            <a:ext cx="7610475" cy="5457825"/>
          </a:xfrm>
          <a:custGeom>
            <a:avLst/>
            <a:gdLst>
              <a:gd name="connsiteX0" fmla="*/ 0 w 7610475"/>
              <a:gd name="connsiteY0" fmla="*/ 3619500 h 5457825"/>
              <a:gd name="connsiteX1" fmla="*/ 5514975 w 7610475"/>
              <a:gd name="connsiteY1" fmla="*/ 0 h 5457825"/>
              <a:gd name="connsiteX2" fmla="*/ 7591425 w 7610475"/>
              <a:gd name="connsiteY2" fmla="*/ 1104900 h 5457825"/>
              <a:gd name="connsiteX3" fmla="*/ 7610475 w 7610475"/>
              <a:gd name="connsiteY3" fmla="*/ 5457825 h 5457825"/>
              <a:gd name="connsiteX4" fmla="*/ 2114550 w 7610475"/>
              <a:gd name="connsiteY4" fmla="*/ 5419725 h 5457825"/>
              <a:gd name="connsiteX5" fmla="*/ 0 w 7610475"/>
              <a:gd name="connsiteY5" fmla="*/ 3619500 h 5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475" h="5457825">
                <a:moveTo>
                  <a:pt x="0" y="3619500"/>
                </a:moveTo>
                <a:lnTo>
                  <a:pt x="5514975" y="0"/>
                </a:lnTo>
                <a:lnTo>
                  <a:pt x="7591425" y="1104900"/>
                </a:lnTo>
                <a:lnTo>
                  <a:pt x="7610475" y="5457825"/>
                </a:lnTo>
                <a:lnTo>
                  <a:pt x="2114550" y="5419725"/>
                </a:lnTo>
                <a:lnTo>
                  <a:pt x="0" y="36195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4199" y="1617122"/>
            <a:ext cx="7623176" cy="3632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532" y="2076050"/>
            <a:ext cx="4859867" cy="1246053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066" y="4452010"/>
            <a:ext cx="5096934" cy="7973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b="1" spc="90" dirty="0">
                <a:latin typeface="Arial" panose="020B0604020202020204" pitchFamily="34" charset="0"/>
                <a:cs typeface="Arial" panose="020B0604020202020204" pitchFamily="34" charset="0"/>
              </a:rPr>
              <a:t>MARI </a:t>
            </a:r>
            <a:r>
              <a:rPr lang="it-IT" sz="1400" b="1" spc="90" dirty="0" smtClean="0">
                <a:latin typeface="Arial" panose="020B0604020202020204" pitchFamily="34" charset="0"/>
                <a:cs typeface="Arial" panose="020B0604020202020204" pitchFamily="34" charset="0"/>
              </a:rPr>
              <a:t>DUKUNG! </a:t>
            </a:r>
            <a:r>
              <a:rPr lang="it-IT" sz="1400" spc="9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IMPLEMENTASI PENUH SVLK</a:t>
            </a:r>
            <a:endParaRPr lang="en-US" sz="14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322" y="3136900"/>
            <a:ext cx="1289356" cy="9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7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188913"/>
            <a:ext cx="8753475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4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87868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87"/>
          </a:xfrm>
        </p:spPr>
        <p:txBody>
          <a:bodyPr/>
          <a:lstStyle/>
          <a:p>
            <a:pPr algn="ctr" eaLnBrk="1" hangingPunct="1"/>
            <a:r>
              <a:rPr lang="id-ID" sz="3600" dirty="0" smtClean="0">
                <a:solidFill>
                  <a:schemeClr val="tx2"/>
                </a:solidFill>
              </a:rPr>
              <a:t>Konsultasi dan Sosialisasi SVLK 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357188"/>
            <a:ext cx="8778875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9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60350"/>
            <a:ext cx="85010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38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5725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5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33375"/>
            <a:ext cx="86439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5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10402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9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802</Words>
  <Application>Microsoft Macintosh PowerPoint</Application>
  <PresentationFormat>On-screen Show (4:3)</PresentationFormat>
  <Paragraphs>202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MARI DUKUNG! IMPLEMENTASI PENUH SVLK</vt:lpstr>
      <vt:lpstr>Sistem Verifikasi Legalitas Kayu</vt:lpstr>
      <vt:lpstr>PowerPoint Presentation</vt:lpstr>
      <vt:lpstr>Konsultasi dan Sosialisasi SVLK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SVLK = Komitmen Pemerintah</vt:lpstr>
      <vt:lpstr>Penilaian dan Verifikasi</vt:lpstr>
      <vt:lpstr>SVLK Dorong Ekspor!</vt:lpstr>
      <vt:lpstr>SVLK = Hulu + Hilir</vt:lpstr>
      <vt:lpstr>Permendag 25/2016</vt:lpstr>
      <vt:lpstr>Capaian Sertifikasi SVLK</vt:lpstr>
      <vt:lpstr>Biaya Sertifikasi SVLK</vt:lpstr>
      <vt:lpstr>Perjanjian Kemitraan Sukarela</vt:lpstr>
      <vt:lpstr>PowerPoint Presentation</vt:lpstr>
      <vt:lpstr>MENGAPA INDONESIA MELAKUKAN PERJANJIAN FLEGT-VPA DGN UE?</vt:lpstr>
      <vt:lpstr>MANFAAT VPA BAGI INDONESIA?</vt:lpstr>
      <vt:lpstr>What’s next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Menuju Implementasi Penuh SVLK</dc:title>
  <dc:creator>Toshiba</dc:creator>
  <cp:lastModifiedBy>ade ofik hidayat</cp:lastModifiedBy>
  <cp:revision>63</cp:revision>
  <dcterms:created xsi:type="dcterms:W3CDTF">2016-03-29T05:53:36Z</dcterms:created>
  <dcterms:modified xsi:type="dcterms:W3CDTF">2017-03-08T06:19:34Z</dcterms:modified>
</cp:coreProperties>
</file>